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62" r:id="rId3"/>
    <p:sldId id="269" r:id="rId4"/>
    <p:sldId id="274" r:id="rId5"/>
    <p:sldId id="279" r:id="rId6"/>
    <p:sldId id="281" r:id="rId7"/>
    <p:sldId id="282" r:id="rId8"/>
    <p:sldId id="284" r:id="rId9"/>
    <p:sldId id="285" r:id="rId10"/>
    <p:sldId id="286" r:id="rId11"/>
    <p:sldId id="287" r:id="rId12"/>
    <p:sldId id="288" r:id="rId13"/>
    <p:sldId id="289" r:id="rId14"/>
    <p:sldId id="290" r:id="rId15"/>
    <p:sldId id="291" r:id="rId16"/>
    <p:sldId id="292" r:id="rId17"/>
    <p:sldId id="293" r:id="rId18"/>
    <p:sldId id="294" r:id="rId19"/>
    <p:sldId id="302" r:id="rId20"/>
    <p:sldId id="305" r:id="rId21"/>
    <p:sldId id="306" r:id="rId22"/>
    <p:sldId id="307" r:id="rId23"/>
    <p:sldId id="308" r:id="rId24"/>
    <p:sldId id="30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érie Dory" initials="V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p:scale>
          <a:sx n="70" d="100"/>
          <a:sy n="70" d="100"/>
        </p:scale>
        <p:origin x="-528" y="-1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CBB783-6C7D-4BC9-AF21-578A4DD2ABEA}" type="doc">
      <dgm:prSet loTypeId="urn:microsoft.com/office/officeart/2005/8/layout/pyramid1" loCatId="pyramid" qsTypeId="urn:microsoft.com/office/officeart/2005/8/quickstyle/simple1" qsCatId="simple" csTypeId="urn:microsoft.com/office/officeart/2005/8/colors/colorful1" csCatId="colorful" phldr="1"/>
      <dgm:spPr/>
    </dgm:pt>
    <dgm:pt modelId="{F753B123-B5CA-4B29-9D40-6903187B3BF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3600" b="1" i="0" u="none" strike="noStrike" cap="none" normalizeH="0" baseline="0" dirty="0" smtClean="0">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dirty="0" smtClean="0">
              <a:ln/>
              <a:effectLst/>
              <a:latin typeface="+mj-lt"/>
            </a:rPr>
            <a:t>Does</a:t>
          </a:r>
        </a:p>
      </dgm:t>
    </dgm:pt>
    <dgm:pt modelId="{FF120FBB-5963-480D-A60E-D659E7B44307}" type="parTrans" cxnId="{E7A6E683-A5C6-4469-929F-4E7D6752F546}">
      <dgm:prSet/>
      <dgm:spPr/>
      <dgm:t>
        <a:bodyPr/>
        <a:lstStyle/>
        <a:p>
          <a:endParaRPr lang="en-US" sz="3600">
            <a:latin typeface="+mj-lt"/>
          </a:endParaRPr>
        </a:p>
      </dgm:t>
    </dgm:pt>
    <dgm:pt modelId="{708379A9-1303-4521-A198-4896B0BF0122}" type="sibTrans" cxnId="{E7A6E683-A5C6-4469-929F-4E7D6752F546}">
      <dgm:prSet/>
      <dgm:spPr/>
      <dgm:t>
        <a:bodyPr/>
        <a:lstStyle/>
        <a:p>
          <a:endParaRPr lang="en-US" sz="3600">
            <a:latin typeface="+mj-lt"/>
          </a:endParaRPr>
        </a:p>
      </dgm:t>
    </dgm:pt>
    <dgm:pt modelId="{46DD3D32-F2CB-4352-8B84-645B6C6E6D0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dirty="0" smtClean="0">
              <a:ln/>
              <a:effectLst/>
              <a:latin typeface="+mj-lt"/>
            </a:rPr>
            <a:t>Shows How</a:t>
          </a:r>
        </a:p>
      </dgm:t>
    </dgm:pt>
    <dgm:pt modelId="{7DC6C70D-7740-4D16-AA4F-35AD16B5D24E}" type="parTrans" cxnId="{14EB27F9-EDBD-4790-A970-6113C28A6395}">
      <dgm:prSet/>
      <dgm:spPr/>
      <dgm:t>
        <a:bodyPr/>
        <a:lstStyle/>
        <a:p>
          <a:endParaRPr lang="en-US" sz="3600">
            <a:latin typeface="+mj-lt"/>
          </a:endParaRPr>
        </a:p>
      </dgm:t>
    </dgm:pt>
    <dgm:pt modelId="{C2A805A1-5C13-4084-A2B3-703E3BEF00AD}" type="sibTrans" cxnId="{14EB27F9-EDBD-4790-A970-6113C28A6395}">
      <dgm:prSet/>
      <dgm:spPr/>
      <dgm:t>
        <a:bodyPr/>
        <a:lstStyle/>
        <a:p>
          <a:endParaRPr lang="en-US" sz="3600">
            <a:latin typeface="+mj-lt"/>
          </a:endParaRPr>
        </a:p>
      </dgm:t>
    </dgm:pt>
    <dgm:pt modelId="{D37C96B8-63BF-46D2-929A-4F6205C55597}">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smtClean="0">
              <a:ln/>
              <a:effectLst/>
              <a:latin typeface="+mj-lt"/>
            </a:rPr>
            <a:t>Knows How</a:t>
          </a:r>
        </a:p>
      </dgm:t>
    </dgm:pt>
    <dgm:pt modelId="{7C8725AF-7B83-4BEA-9628-FD2D69E6C739}" type="parTrans" cxnId="{66DF7E35-908B-42D9-88F7-65B4BB809FB0}">
      <dgm:prSet/>
      <dgm:spPr/>
      <dgm:t>
        <a:bodyPr/>
        <a:lstStyle/>
        <a:p>
          <a:endParaRPr lang="en-US" sz="3600">
            <a:latin typeface="+mj-lt"/>
          </a:endParaRPr>
        </a:p>
      </dgm:t>
    </dgm:pt>
    <dgm:pt modelId="{AF1E9734-0EEC-493A-BFC1-AAB4E823ED27}" type="sibTrans" cxnId="{66DF7E35-908B-42D9-88F7-65B4BB809FB0}">
      <dgm:prSet/>
      <dgm:spPr/>
      <dgm:t>
        <a:bodyPr/>
        <a:lstStyle/>
        <a:p>
          <a:endParaRPr lang="en-US" sz="3600">
            <a:latin typeface="+mj-lt"/>
          </a:endParaRPr>
        </a:p>
      </dgm:t>
    </dgm:pt>
    <dgm:pt modelId="{29EC1EF1-BAF0-4AB0-BE3B-FACA982BB2BF}">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smtClean="0">
              <a:ln/>
              <a:effectLst/>
              <a:latin typeface="+mj-lt"/>
            </a:rPr>
            <a:t>Knows</a:t>
          </a:r>
          <a:endParaRPr kumimoji="0" lang="en-US" altLang="en-US" sz="3600" b="1" i="0" u="none" strike="noStrike" cap="none" normalizeH="0" baseline="0" dirty="0" smtClean="0">
            <a:ln/>
            <a:effectLst/>
            <a:latin typeface="+mj-lt"/>
          </a:endParaRPr>
        </a:p>
      </dgm:t>
    </dgm:pt>
    <dgm:pt modelId="{2C348F99-BE0F-4B18-9BB7-70E7E60EBAFB}" type="parTrans" cxnId="{A4B6F006-DF70-4CD6-A114-34F3E2877B73}">
      <dgm:prSet/>
      <dgm:spPr/>
      <dgm:t>
        <a:bodyPr/>
        <a:lstStyle/>
        <a:p>
          <a:endParaRPr lang="en-US" sz="3600">
            <a:latin typeface="+mj-lt"/>
          </a:endParaRPr>
        </a:p>
      </dgm:t>
    </dgm:pt>
    <dgm:pt modelId="{D8565599-CAAA-4E86-B7E3-9AD4FC122CC4}" type="sibTrans" cxnId="{A4B6F006-DF70-4CD6-A114-34F3E2877B73}">
      <dgm:prSet/>
      <dgm:spPr/>
      <dgm:t>
        <a:bodyPr/>
        <a:lstStyle/>
        <a:p>
          <a:endParaRPr lang="en-US" sz="3600">
            <a:latin typeface="+mj-lt"/>
          </a:endParaRPr>
        </a:p>
      </dgm:t>
    </dgm:pt>
    <dgm:pt modelId="{8B854861-4E4D-46EE-8BDA-A190BA871AEE}" type="pres">
      <dgm:prSet presAssocID="{EECBB783-6C7D-4BC9-AF21-578A4DD2ABEA}" presName="Name0" presStyleCnt="0">
        <dgm:presLayoutVars>
          <dgm:dir/>
          <dgm:animLvl val="lvl"/>
          <dgm:resizeHandles val="exact"/>
        </dgm:presLayoutVars>
      </dgm:prSet>
      <dgm:spPr/>
    </dgm:pt>
    <dgm:pt modelId="{30C662D0-956C-41E5-8E4B-3A6754F0B19C}" type="pres">
      <dgm:prSet presAssocID="{F753B123-B5CA-4B29-9D40-6903187B3BF8}" presName="Name8" presStyleCnt="0"/>
      <dgm:spPr/>
    </dgm:pt>
    <dgm:pt modelId="{9116FFC0-9706-443E-99B8-2DB2CDAC4AD8}" type="pres">
      <dgm:prSet presAssocID="{F753B123-B5CA-4B29-9D40-6903187B3BF8}" presName="level" presStyleLbl="node1" presStyleIdx="0" presStyleCnt="4" custLinFactNeighborX="671" custLinFactNeighborY="6490">
        <dgm:presLayoutVars>
          <dgm:chMax val="1"/>
          <dgm:bulletEnabled val="1"/>
        </dgm:presLayoutVars>
      </dgm:prSet>
      <dgm:spPr/>
      <dgm:t>
        <a:bodyPr/>
        <a:lstStyle/>
        <a:p>
          <a:endParaRPr lang="en-US"/>
        </a:p>
      </dgm:t>
    </dgm:pt>
    <dgm:pt modelId="{C0808F2D-76D6-4C59-860A-3E58FEEABCB6}" type="pres">
      <dgm:prSet presAssocID="{F753B123-B5CA-4B29-9D40-6903187B3BF8}" presName="levelTx" presStyleLbl="revTx" presStyleIdx="0" presStyleCnt="0">
        <dgm:presLayoutVars>
          <dgm:chMax val="1"/>
          <dgm:bulletEnabled val="1"/>
        </dgm:presLayoutVars>
      </dgm:prSet>
      <dgm:spPr/>
      <dgm:t>
        <a:bodyPr/>
        <a:lstStyle/>
        <a:p>
          <a:endParaRPr lang="en-US"/>
        </a:p>
      </dgm:t>
    </dgm:pt>
    <dgm:pt modelId="{04CD73DD-0E20-431E-9AC6-9C3157375832}" type="pres">
      <dgm:prSet presAssocID="{46DD3D32-F2CB-4352-8B84-645B6C6E6D08}" presName="Name8" presStyleCnt="0"/>
      <dgm:spPr/>
    </dgm:pt>
    <dgm:pt modelId="{05E1299C-0C15-44F6-A59F-DE880187B1C2}" type="pres">
      <dgm:prSet presAssocID="{46DD3D32-F2CB-4352-8B84-645B6C6E6D08}" presName="level" presStyleLbl="node1" presStyleIdx="1" presStyleCnt="4">
        <dgm:presLayoutVars>
          <dgm:chMax val="1"/>
          <dgm:bulletEnabled val="1"/>
        </dgm:presLayoutVars>
      </dgm:prSet>
      <dgm:spPr/>
      <dgm:t>
        <a:bodyPr/>
        <a:lstStyle/>
        <a:p>
          <a:endParaRPr lang="en-US"/>
        </a:p>
      </dgm:t>
    </dgm:pt>
    <dgm:pt modelId="{DC663BF5-35D5-4234-9BB8-8A5DB57A0DE2}" type="pres">
      <dgm:prSet presAssocID="{46DD3D32-F2CB-4352-8B84-645B6C6E6D08}" presName="levelTx" presStyleLbl="revTx" presStyleIdx="0" presStyleCnt="0">
        <dgm:presLayoutVars>
          <dgm:chMax val="1"/>
          <dgm:bulletEnabled val="1"/>
        </dgm:presLayoutVars>
      </dgm:prSet>
      <dgm:spPr/>
      <dgm:t>
        <a:bodyPr/>
        <a:lstStyle/>
        <a:p>
          <a:endParaRPr lang="en-US"/>
        </a:p>
      </dgm:t>
    </dgm:pt>
    <dgm:pt modelId="{26E8C055-FCFB-4A36-A3BA-DF2F5B6B2A58}" type="pres">
      <dgm:prSet presAssocID="{D37C96B8-63BF-46D2-929A-4F6205C55597}" presName="Name8" presStyleCnt="0"/>
      <dgm:spPr/>
    </dgm:pt>
    <dgm:pt modelId="{B1AD59AB-0361-4DA1-A733-74BE3719A4CD}" type="pres">
      <dgm:prSet presAssocID="{D37C96B8-63BF-46D2-929A-4F6205C55597}" presName="level" presStyleLbl="node1" presStyleIdx="2" presStyleCnt="4">
        <dgm:presLayoutVars>
          <dgm:chMax val="1"/>
          <dgm:bulletEnabled val="1"/>
        </dgm:presLayoutVars>
      </dgm:prSet>
      <dgm:spPr/>
      <dgm:t>
        <a:bodyPr/>
        <a:lstStyle/>
        <a:p>
          <a:endParaRPr lang="en-US"/>
        </a:p>
      </dgm:t>
    </dgm:pt>
    <dgm:pt modelId="{7DF2CDB5-C15F-4B36-B1CF-ECED5955EAFD}" type="pres">
      <dgm:prSet presAssocID="{D37C96B8-63BF-46D2-929A-4F6205C55597}" presName="levelTx" presStyleLbl="revTx" presStyleIdx="0" presStyleCnt="0">
        <dgm:presLayoutVars>
          <dgm:chMax val="1"/>
          <dgm:bulletEnabled val="1"/>
        </dgm:presLayoutVars>
      </dgm:prSet>
      <dgm:spPr/>
      <dgm:t>
        <a:bodyPr/>
        <a:lstStyle/>
        <a:p>
          <a:endParaRPr lang="en-US"/>
        </a:p>
      </dgm:t>
    </dgm:pt>
    <dgm:pt modelId="{B24A18A3-74A4-44A6-879F-173C68BE097C}" type="pres">
      <dgm:prSet presAssocID="{29EC1EF1-BAF0-4AB0-BE3B-FACA982BB2BF}" presName="Name8" presStyleCnt="0"/>
      <dgm:spPr/>
    </dgm:pt>
    <dgm:pt modelId="{DB4F4500-6296-4EFF-9E15-DF62E8887D05}" type="pres">
      <dgm:prSet presAssocID="{29EC1EF1-BAF0-4AB0-BE3B-FACA982BB2BF}" presName="level" presStyleLbl="node1" presStyleIdx="3" presStyleCnt="4">
        <dgm:presLayoutVars>
          <dgm:chMax val="1"/>
          <dgm:bulletEnabled val="1"/>
        </dgm:presLayoutVars>
      </dgm:prSet>
      <dgm:spPr/>
      <dgm:t>
        <a:bodyPr/>
        <a:lstStyle/>
        <a:p>
          <a:endParaRPr lang="en-US"/>
        </a:p>
      </dgm:t>
    </dgm:pt>
    <dgm:pt modelId="{4F015EC5-DD5A-4B7C-893C-5F81D7334F72}" type="pres">
      <dgm:prSet presAssocID="{29EC1EF1-BAF0-4AB0-BE3B-FACA982BB2BF}" presName="levelTx" presStyleLbl="revTx" presStyleIdx="0" presStyleCnt="0">
        <dgm:presLayoutVars>
          <dgm:chMax val="1"/>
          <dgm:bulletEnabled val="1"/>
        </dgm:presLayoutVars>
      </dgm:prSet>
      <dgm:spPr/>
      <dgm:t>
        <a:bodyPr/>
        <a:lstStyle/>
        <a:p>
          <a:endParaRPr lang="en-US"/>
        </a:p>
      </dgm:t>
    </dgm:pt>
  </dgm:ptLst>
  <dgm:cxnLst>
    <dgm:cxn modelId="{78CD9F20-C820-486C-B2A5-C9711BAEF182}" type="presOf" srcId="{46DD3D32-F2CB-4352-8B84-645B6C6E6D08}" destId="{DC663BF5-35D5-4234-9BB8-8A5DB57A0DE2}" srcOrd="1" destOrd="0" presId="urn:microsoft.com/office/officeart/2005/8/layout/pyramid1"/>
    <dgm:cxn modelId="{14EB27F9-EDBD-4790-A970-6113C28A6395}" srcId="{EECBB783-6C7D-4BC9-AF21-578A4DD2ABEA}" destId="{46DD3D32-F2CB-4352-8B84-645B6C6E6D08}" srcOrd="1" destOrd="0" parTransId="{7DC6C70D-7740-4D16-AA4F-35AD16B5D24E}" sibTransId="{C2A805A1-5C13-4084-A2B3-703E3BEF00AD}"/>
    <dgm:cxn modelId="{75D65DE5-52B4-46CA-B9C1-1E772851F964}" type="presOf" srcId="{D37C96B8-63BF-46D2-929A-4F6205C55597}" destId="{7DF2CDB5-C15F-4B36-B1CF-ECED5955EAFD}" srcOrd="1" destOrd="0" presId="urn:microsoft.com/office/officeart/2005/8/layout/pyramid1"/>
    <dgm:cxn modelId="{66DF7E35-908B-42D9-88F7-65B4BB809FB0}" srcId="{EECBB783-6C7D-4BC9-AF21-578A4DD2ABEA}" destId="{D37C96B8-63BF-46D2-929A-4F6205C55597}" srcOrd="2" destOrd="0" parTransId="{7C8725AF-7B83-4BEA-9628-FD2D69E6C739}" sibTransId="{AF1E9734-0EEC-493A-BFC1-AAB4E823ED27}"/>
    <dgm:cxn modelId="{5201D668-069A-4766-9454-97D941AB47D3}" type="presOf" srcId="{F753B123-B5CA-4B29-9D40-6903187B3BF8}" destId="{9116FFC0-9706-443E-99B8-2DB2CDAC4AD8}" srcOrd="0" destOrd="0" presId="urn:microsoft.com/office/officeart/2005/8/layout/pyramid1"/>
    <dgm:cxn modelId="{A4B6F006-DF70-4CD6-A114-34F3E2877B73}" srcId="{EECBB783-6C7D-4BC9-AF21-578A4DD2ABEA}" destId="{29EC1EF1-BAF0-4AB0-BE3B-FACA982BB2BF}" srcOrd="3" destOrd="0" parTransId="{2C348F99-BE0F-4B18-9BB7-70E7E60EBAFB}" sibTransId="{D8565599-CAAA-4E86-B7E3-9AD4FC122CC4}"/>
    <dgm:cxn modelId="{C856C8D7-4445-4308-9993-2CA1597433D0}" type="presOf" srcId="{EECBB783-6C7D-4BC9-AF21-578A4DD2ABEA}" destId="{8B854861-4E4D-46EE-8BDA-A190BA871AEE}" srcOrd="0" destOrd="0" presId="urn:microsoft.com/office/officeart/2005/8/layout/pyramid1"/>
    <dgm:cxn modelId="{8AE1A9DB-25DD-4E50-801F-13DA5334F679}" type="presOf" srcId="{46DD3D32-F2CB-4352-8B84-645B6C6E6D08}" destId="{05E1299C-0C15-44F6-A59F-DE880187B1C2}" srcOrd="0" destOrd="0" presId="urn:microsoft.com/office/officeart/2005/8/layout/pyramid1"/>
    <dgm:cxn modelId="{0CB1ABE8-AFCC-4C3C-A7A8-707E0E408BF7}" type="presOf" srcId="{29EC1EF1-BAF0-4AB0-BE3B-FACA982BB2BF}" destId="{4F015EC5-DD5A-4B7C-893C-5F81D7334F72}" srcOrd="1" destOrd="0" presId="urn:microsoft.com/office/officeart/2005/8/layout/pyramid1"/>
    <dgm:cxn modelId="{62002A51-F5C4-45A7-AC51-5A8FA792FD4D}" type="presOf" srcId="{29EC1EF1-BAF0-4AB0-BE3B-FACA982BB2BF}" destId="{DB4F4500-6296-4EFF-9E15-DF62E8887D05}" srcOrd="0" destOrd="0" presId="urn:microsoft.com/office/officeart/2005/8/layout/pyramid1"/>
    <dgm:cxn modelId="{7634CAB5-0112-4ED9-889F-236CD30E6A5E}" type="presOf" srcId="{F753B123-B5CA-4B29-9D40-6903187B3BF8}" destId="{C0808F2D-76D6-4C59-860A-3E58FEEABCB6}" srcOrd="1" destOrd="0" presId="urn:microsoft.com/office/officeart/2005/8/layout/pyramid1"/>
    <dgm:cxn modelId="{E7A6E683-A5C6-4469-929F-4E7D6752F546}" srcId="{EECBB783-6C7D-4BC9-AF21-578A4DD2ABEA}" destId="{F753B123-B5CA-4B29-9D40-6903187B3BF8}" srcOrd="0" destOrd="0" parTransId="{FF120FBB-5963-480D-A60E-D659E7B44307}" sibTransId="{708379A9-1303-4521-A198-4896B0BF0122}"/>
    <dgm:cxn modelId="{B8C6307F-CA3C-4BF5-85FD-6CC3C9367CB0}" type="presOf" srcId="{D37C96B8-63BF-46D2-929A-4F6205C55597}" destId="{B1AD59AB-0361-4DA1-A733-74BE3719A4CD}" srcOrd="0" destOrd="0" presId="urn:microsoft.com/office/officeart/2005/8/layout/pyramid1"/>
    <dgm:cxn modelId="{B221AEDE-67F8-41A2-8AA9-4F1E19A57AF8}" type="presParOf" srcId="{8B854861-4E4D-46EE-8BDA-A190BA871AEE}" destId="{30C662D0-956C-41E5-8E4B-3A6754F0B19C}" srcOrd="0" destOrd="0" presId="urn:microsoft.com/office/officeart/2005/8/layout/pyramid1"/>
    <dgm:cxn modelId="{83520727-B7CB-4914-8194-E759175B5FCB}" type="presParOf" srcId="{30C662D0-956C-41E5-8E4B-3A6754F0B19C}" destId="{9116FFC0-9706-443E-99B8-2DB2CDAC4AD8}" srcOrd="0" destOrd="0" presId="urn:microsoft.com/office/officeart/2005/8/layout/pyramid1"/>
    <dgm:cxn modelId="{BE6BD14F-5EB3-41A6-8502-21B4A091EACB}" type="presParOf" srcId="{30C662D0-956C-41E5-8E4B-3A6754F0B19C}" destId="{C0808F2D-76D6-4C59-860A-3E58FEEABCB6}" srcOrd="1" destOrd="0" presId="urn:microsoft.com/office/officeart/2005/8/layout/pyramid1"/>
    <dgm:cxn modelId="{77F7861A-C370-4F32-A6A3-EBD4B788EB67}" type="presParOf" srcId="{8B854861-4E4D-46EE-8BDA-A190BA871AEE}" destId="{04CD73DD-0E20-431E-9AC6-9C3157375832}" srcOrd="1" destOrd="0" presId="urn:microsoft.com/office/officeart/2005/8/layout/pyramid1"/>
    <dgm:cxn modelId="{D084001C-9B34-4EC6-890F-640AC02BF69A}" type="presParOf" srcId="{04CD73DD-0E20-431E-9AC6-9C3157375832}" destId="{05E1299C-0C15-44F6-A59F-DE880187B1C2}" srcOrd="0" destOrd="0" presId="urn:microsoft.com/office/officeart/2005/8/layout/pyramid1"/>
    <dgm:cxn modelId="{ADDF01AF-FA12-48A1-83E5-19826B0A9918}" type="presParOf" srcId="{04CD73DD-0E20-431E-9AC6-9C3157375832}" destId="{DC663BF5-35D5-4234-9BB8-8A5DB57A0DE2}" srcOrd="1" destOrd="0" presId="urn:microsoft.com/office/officeart/2005/8/layout/pyramid1"/>
    <dgm:cxn modelId="{E9530E9B-BCAA-4DAB-87FF-B8FAE6F34E3D}" type="presParOf" srcId="{8B854861-4E4D-46EE-8BDA-A190BA871AEE}" destId="{26E8C055-FCFB-4A36-A3BA-DF2F5B6B2A58}" srcOrd="2" destOrd="0" presId="urn:microsoft.com/office/officeart/2005/8/layout/pyramid1"/>
    <dgm:cxn modelId="{E5901DEC-64D8-4BFC-9597-3E4FA8ADDE11}" type="presParOf" srcId="{26E8C055-FCFB-4A36-A3BA-DF2F5B6B2A58}" destId="{B1AD59AB-0361-4DA1-A733-74BE3719A4CD}" srcOrd="0" destOrd="0" presId="urn:microsoft.com/office/officeart/2005/8/layout/pyramid1"/>
    <dgm:cxn modelId="{1A669170-3E2A-471F-96C9-9FBD9904512F}" type="presParOf" srcId="{26E8C055-FCFB-4A36-A3BA-DF2F5B6B2A58}" destId="{7DF2CDB5-C15F-4B36-B1CF-ECED5955EAFD}" srcOrd="1" destOrd="0" presId="urn:microsoft.com/office/officeart/2005/8/layout/pyramid1"/>
    <dgm:cxn modelId="{44828AAE-B00D-412A-81C2-DEEA0EC3A20B}" type="presParOf" srcId="{8B854861-4E4D-46EE-8BDA-A190BA871AEE}" destId="{B24A18A3-74A4-44A6-879F-173C68BE097C}" srcOrd="3" destOrd="0" presId="urn:microsoft.com/office/officeart/2005/8/layout/pyramid1"/>
    <dgm:cxn modelId="{0E0DA397-9742-42C8-9822-40AE1172918D}" type="presParOf" srcId="{B24A18A3-74A4-44A6-879F-173C68BE097C}" destId="{DB4F4500-6296-4EFF-9E15-DF62E8887D05}" srcOrd="0" destOrd="0" presId="urn:microsoft.com/office/officeart/2005/8/layout/pyramid1"/>
    <dgm:cxn modelId="{1EA70A70-CB39-42BE-8EF6-B83F841F6875}" type="presParOf" srcId="{B24A18A3-74A4-44A6-879F-173C68BE097C}" destId="{4F015EC5-DD5A-4B7C-893C-5F81D7334F72}"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2FD10C-51B3-40E3-A788-03E4ADD06D95}" type="doc">
      <dgm:prSet loTypeId="urn:microsoft.com/office/officeart/2005/8/layout/pyramid1" loCatId="pyramid" qsTypeId="urn:microsoft.com/office/officeart/2005/8/quickstyle/simple1" qsCatId="simple" csTypeId="urn:microsoft.com/office/officeart/2005/8/colors/accent1_1" csCatId="accent1" phldr="1"/>
      <dgm:spPr/>
    </dgm:pt>
    <dgm:pt modelId="{499A47DA-C449-4EFF-B291-9BD38B5EED8D}">
      <dgm:prSet phldrT="[Texte]" custT="1"/>
      <dgm:spPr/>
      <dgm:t>
        <a:bodyPr/>
        <a:lstStyle/>
        <a:p>
          <a:pPr algn="ctr"/>
          <a:endParaRPr lang="fr-BE" sz="1800" dirty="0" smtClean="0">
            <a:solidFill>
              <a:schemeClr val="tx2"/>
            </a:solidFill>
            <a:latin typeface="Thonburi"/>
            <a:cs typeface="Sakkal Majalla" panose="02000000000000000000" pitchFamily="2" charset="-78"/>
          </a:endParaRPr>
        </a:p>
        <a:p>
          <a:pPr algn="ctr"/>
          <a:r>
            <a:rPr lang="fr-BE" sz="1800" dirty="0" err="1" smtClean="0">
              <a:solidFill>
                <a:schemeClr val="tx2"/>
              </a:solidFill>
              <a:latin typeface="Thonburi"/>
              <a:cs typeface="Sakkal Majalla" panose="02000000000000000000" pitchFamily="2" charset="-78"/>
            </a:rPr>
            <a:t>Does</a:t>
          </a:r>
          <a:endParaRPr lang="fr-BE" sz="1800" dirty="0">
            <a:solidFill>
              <a:schemeClr val="tx2"/>
            </a:solidFill>
            <a:latin typeface="Thonburi"/>
            <a:cs typeface="Sakkal Majalla" panose="02000000000000000000" pitchFamily="2" charset="-78"/>
          </a:endParaRPr>
        </a:p>
      </dgm:t>
    </dgm:pt>
    <dgm:pt modelId="{ABB6AA33-7622-4A4B-AEFC-EB95EB8FC4D9}" type="parTrans" cxnId="{FC706603-C37A-4189-8F86-A91DE5F1BBA0}">
      <dgm:prSet/>
      <dgm:spPr/>
      <dgm:t>
        <a:bodyPr/>
        <a:lstStyle/>
        <a:p>
          <a:pPr algn="ctr"/>
          <a:endParaRPr lang="fr-BE"/>
        </a:p>
      </dgm:t>
    </dgm:pt>
    <dgm:pt modelId="{1DEDCFE3-3DC3-4BE8-AFCF-31623D6EA4EE}" type="sibTrans" cxnId="{FC706603-C37A-4189-8F86-A91DE5F1BBA0}">
      <dgm:prSet/>
      <dgm:spPr/>
      <dgm:t>
        <a:bodyPr/>
        <a:lstStyle/>
        <a:p>
          <a:pPr algn="ctr"/>
          <a:endParaRPr lang="fr-BE"/>
        </a:p>
      </dgm:t>
    </dgm:pt>
    <dgm:pt modelId="{011ADF8E-1928-42A8-99B6-D144C56B7434}">
      <dgm:prSet phldrT="[Texte]" custT="1"/>
      <dgm:spPr/>
      <dgm:t>
        <a:bodyPr/>
        <a:lstStyle/>
        <a:p>
          <a:pPr algn="ctr"/>
          <a:r>
            <a:rPr lang="fr-BE" sz="1800" dirty="0" smtClean="0">
              <a:solidFill>
                <a:schemeClr val="tx2"/>
              </a:solidFill>
              <a:latin typeface="Thonburi"/>
              <a:cs typeface="Sakkal Majalla" panose="02000000000000000000" pitchFamily="2" charset="-78"/>
            </a:rPr>
            <a:t>Shows how</a:t>
          </a:r>
          <a:endParaRPr lang="fr-BE" sz="1800" dirty="0">
            <a:solidFill>
              <a:schemeClr val="tx2"/>
            </a:solidFill>
            <a:latin typeface="Thonburi"/>
            <a:cs typeface="Sakkal Majalla" panose="02000000000000000000" pitchFamily="2" charset="-78"/>
          </a:endParaRPr>
        </a:p>
      </dgm:t>
    </dgm:pt>
    <dgm:pt modelId="{18912496-6537-4D83-AFD6-430949CC96AE}" type="parTrans" cxnId="{2A7BA277-8774-4601-99D9-869567A4CE07}">
      <dgm:prSet/>
      <dgm:spPr/>
      <dgm:t>
        <a:bodyPr/>
        <a:lstStyle/>
        <a:p>
          <a:pPr algn="ctr"/>
          <a:endParaRPr lang="fr-BE"/>
        </a:p>
      </dgm:t>
    </dgm:pt>
    <dgm:pt modelId="{0FB98520-8CF0-4386-AC6B-32C7798F003D}" type="sibTrans" cxnId="{2A7BA277-8774-4601-99D9-869567A4CE07}">
      <dgm:prSet/>
      <dgm:spPr/>
      <dgm:t>
        <a:bodyPr/>
        <a:lstStyle/>
        <a:p>
          <a:pPr algn="ctr"/>
          <a:endParaRPr lang="fr-BE"/>
        </a:p>
      </dgm:t>
    </dgm:pt>
    <dgm:pt modelId="{CDDA8644-615B-4D9B-A035-F0A2B1A8E935}">
      <dgm:prSet phldrT="[Texte]" custT="1"/>
      <dgm:spPr/>
      <dgm:t>
        <a:bodyPr/>
        <a:lstStyle/>
        <a:p>
          <a:pPr algn="ctr"/>
          <a:r>
            <a:rPr lang="fr-BE" sz="1800" dirty="0" err="1" smtClean="0">
              <a:solidFill>
                <a:schemeClr val="tx2"/>
              </a:solidFill>
              <a:latin typeface="Thonburi"/>
              <a:cs typeface="Sakkal Majalla" panose="02000000000000000000" pitchFamily="2" charset="-78"/>
            </a:rPr>
            <a:t>Knows</a:t>
          </a:r>
          <a:r>
            <a:rPr lang="fr-BE" sz="1800" dirty="0" smtClean="0">
              <a:solidFill>
                <a:schemeClr val="tx2"/>
              </a:solidFill>
              <a:latin typeface="Thonburi"/>
              <a:cs typeface="Sakkal Majalla" panose="02000000000000000000" pitchFamily="2" charset="-78"/>
            </a:rPr>
            <a:t> how</a:t>
          </a:r>
          <a:endParaRPr lang="fr-BE" sz="1800" dirty="0">
            <a:solidFill>
              <a:schemeClr val="tx2"/>
            </a:solidFill>
            <a:latin typeface="Thonburi"/>
            <a:cs typeface="Sakkal Majalla" panose="02000000000000000000" pitchFamily="2" charset="-78"/>
          </a:endParaRPr>
        </a:p>
      </dgm:t>
    </dgm:pt>
    <dgm:pt modelId="{CC750EA4-AFC4-412E-A187-D522DC38B068}" type="parTrans" cxnId="{E5586E42-3433-42A8-97B1-0EE4567912CC}">
      <dgm:prSet/>
      <dgm:spPr/>
      <dgm:t>
        <a:bodyPr/>
        <a:lstStyle/>
        <a:p>
          <a:pPr algn="ctr"/>
          <a:endParaRPr lang="fr-BE"/>
        </a:p>
      </dgm:t>
    </dgm:pt>
    <dgm:pt modelId="{C25B1DF6-EB8A-4D35-B115-7974BC321509}" type="sibTrans" cxnId="{E5586E42-3433-42A8-97B1-0EE4567912CC}">
      <dgm:prSet/>
      <dgm:spPr/>
      <dgm:t>
        <a:bodyPr/>
        <a:lstStyle/>
        <a:p>
          <a:pPr algn="ctr"/>
          <a:endParaRPr lang="fr-BE"/>
        </a:p>
      </dgm:t>
    </dgm:pt>
    <dgm:pt modelId="{5721A33C-7D37-4A4E-AB62-78EAC65145CB}">
      <dgm:prSet phldrT="[Texte]" custT="1"/>
      <dgm:spPr/>
      <dgm:t>
        <a:bodyPr/>
        <a:lstStyle/>
        <a:p>
          <a:pPr algn="ctr"/>
          <a:r>
            <a:rPr lang="fr-BE" sz="1800" dirty="0" err="1" smtClean="0">
              <a:solidFill>
                <a:schemeClr val="tx2"/>
              </a:solidFill>
              <a:latin typeface="Thonburi"/>
              <a:cs typeface="Sakkal Majalla" panose="02000000000000000000" pitchFamily="2" charset="-78"/>
            </a:rPr>
            <a:t>Knows</a:t>
          </a:r>
          <a:endParaRPr lang="fr-BE" sz="1800" dirty="0">
            <a:solidFill>
              <a:schemeClr val="tx2"/>
            </a:solidFill>
            <a:latin typeface="Thonburi"/>
            <a:cs typeface="Sakkal Majalla" panose="02000000000000000000" pitchFamily="2" charset="-78"/>
          </a:endParaRPr>
        </a:p>
      </dgm:t>
    </dgm:pt>
    <dgm:pt modelId="{0E61128E-338D-44E5-9150-5CC5014E9E49}" type="parTrans" cxnId="{8079F0FF-34CA-493B-9F4E-4A4ECB372EDC}">
      <dgm:prSet/>
      <dgm:spPr/>
      <dgm:t>
        <a:bodyPr/>
        <a:lstStyle/>
        <a:p>
          <a:pPr algn="ctr"/>
          <a:endParaRPr lang="fr-BE"/>
        </a:p>
      </dgm:t>
    </dgm:pt>
    <dgm:pt modelId="{C39F48DE-5F50-429E-BE50-D5531E3D5CD5}" type="sibTrans" cxnId="{8079F0FF-34CA-493B-9F4E-4A4ECB372EDC}">
      <dgm:prSet/>
      <dgm:spPr/>
      <dgm:t>
        <a:bodyPr/>
        <a:lstStyle/>
        <a:p>
          <a:pPr algn="ctr"/>
          <a:endParaRPr lang="fr-BE"/>
        </a:p>
      </dgm:t>
    </dgm:pt>
    <dgm:pt modelId="{7D2CD621-4C6B-4227-83EF-DC9FE46EA47A}" type="pres">
      <dgm:prSet presAssocID="{B02FD10C-51B3-40E3-A788-03E4ADD06D95}" presName="Name0" presStyleCnt="0">
        <dgm:presLayoutVars>
          <dgm:dir/>
          <dgm:animLvl val="lvl"/>
          <dgm:resizeHandles val="exact"/>
        </dgm:presLayoutVars>
      </dgm:prSet>
      <dgm:spPr/>
    </dgm:pt>
    <dgm:pt modelId="{46674F58-144B-4B73-866E-AE96BD33B60A}" type="pres">
      <dgm:prSet presAssocID="{499A47DA-C449-4EFF-B291-9BD38B5EED8D}" presName="Name8" presStyleCnt="0"/>
      <dgm:spPr/>
    </dgm:pt>
    <dgm:pt modelId="{97BE7331-F91F-457D-8184-1AA228A83BBC}" type="pres">
      <dgm:prSet presAssocID="{499A47DA-C449-4EFF-B291-9BD38B5EED8D}" presName="level" presStyleLbl="node1" presStyleIdx="0" presStyleCnt="4">
        <dgm:presLayoutVars>
          <dgm:chMax val="1"/>
          <dgm:bulletEnabled val="1"/>
        </dgm:presLayoutVars>
      </dgm:prSet>
      <dgm:spPr/>
      <dgm:t>
        <a:bodyPr/>
        <a:lstStyle/>
        <a:p>
          <a:endParaRPr lang="fr-FR"/>
        </a:p>
      </dgm:t>
    </dgm:pt>
    <dgm:pt modelId="{0232871B-2B2F-4E8A-A89F-F3B440300195}" type="pres">
      <dgm:prSet presAssocID="{499A47DA-C449-4EFF-B291-9BD38B5EED8D}" presName="levelTx" presStyleLbl="revTx" presStyleIdx="0" presStyleCnt="0">
        <dgm:presLayoutVars>
          <dgm:chMax val="1"/>
          <dgm:bulletEnabled val="1"/>
        </dgm:presLayoutVars>
      </dgm:prSet>
      <dgm:spPr/>
      <dgm:t>
        <a:bodyPr/>
        <a:lstStyle/>
        <a:p>
          <a:endParaRPr lang="fr-FR"/>
        </a:p>
      </dgm:t>
    </dgm:pt>
    <dgm:pt modelId="{49D7D81E-576C-49A4-B484-4DF99A74AC46}" type="pres">
      <dgm:prSet presAssocID="{011ADF8E-1928-42A8-99B6-D144C56B7434}" presName="Name8" presStyleCnt="0"/>
      <dgm:spPr/>
    </dgm:pt>
    <dgm:pt modelId="{4185886F-553C-4431-9603-9C02197F1209}" type="pres">
      <dgm:prSet presAssocID="{011ADF8E-1928-42A8-99B6-D144C56B7434}" presName="level" presStyleLbl="node1" presStyleIdx="1" presStyleCnt="4">
        <dgm:presLayoutVars>
          <dgm:chMax val="1"/>
          <dgm:bulletEnabled val="1"/>
        </dgm:presLayoutVars>
      </dgm:prSet>
      <dgm:spPr/>
      <dgm:t>
        <a:bodyPr/>
        <a:lstStyle/>
        <a:p>
          <a:endParaRPr lang="fr-FR"/>
        </a:p>
      </dgm:t>
    </dgm:pt>
    <dgm:pt modelId="{D590FF10-ED2F-4536-A17A-433FFDF45B5B}" type="pres">
      <dgm:prSet presAssocID="{011ADF8E-1928-42A8-99B6-D144C56B7434}" presName="levelTx" presStyleLbl="revTx" presStyleIdx="0" presStyleCnt="0">
        <dgm:presLayoutVars>
          <dgm:chMax val="1"/>
          <dgm:bulletEnabled val="1"/>
        </dgm:presLayoutVars>
      </dgm:prSet>
      <dgm:spPr/>
      <dgm:t>
        <a:bodyPr/>
        <a:lstStyle/>
        <a:p>
          <a:endParaRPr lang="fr-FR"/>
        </a:p>
      </dgm:t>
    </dgm:pt>
    <dgm:pt modelId="{89368442-B87E-4EC1-A900-15E526C49919}" type="pres">
      <dgm:prSet presAssocID="{CDDA8644-615B-4D9B-A035-F0A2B1A8E935}" presName="Name8" presStyleCnt="0"/>
      <dgm:spPr/>
    </dgm:pt>
    <dgm:pt modelId="{6A301612-1A0D-4BA1-B50A-5910252D1AE6}" type="pres">
      <dgm:prSet presAssocID="{CDDA8644-615B-4D9B-A035-F0A2B1A8E935}" presName="level" presStyleLbl="node1" presStyleIdx="2" presStyleCnt="4">
        <dgm:presLayoutVars>
          <dgm:chMax val="1"/>
          <dgm:bulletEnabled val="1"/>
        </dgm:presLayoutVars>
      </dgm:prSet>
      <dgm:spPr/>
      <dgm:t>
        <a:bodyPr/>
        <a:lstStyle/>
        <a:p>
          <a:endParaRPr lang="fr-BE"/>
        </a:p>
      </dgm:t>
    </dgm:pt>
    <dgm:pt modelId="{1B90F4F1-5A07-4AFE-B61F-E54B345E6765}" type="pres">
      <dgm:prSet presAssocID="{CDDA8644-615B-4D9B-A035-F0A2B1A8E935}" presName="levelTx" presStyleLbl="revTx" presStyleIdx="0" presStyleCnt="0">
        <dgm:presLayoutVars>
          <dgm:chMax val="1"/>
          <dgm:bulletEnabled val="1"/>
        </dgm:presLayoutVars>
      </dgm:prSet>
      <dgm:spPr/>
      <dgm:t>
        <a:bodyPr/>
        <a:lstStyle/>
        <a:p>
          <a:endParaRPr lang="fr-BE"/>
        </a:p>
      </dgm:t>
    </dgm:pt>
    <dgm:pt modelId="{78BB8223-545F-487D-83CF-B53DE301802E}" type="pres">
      <dgm:prSet presAssocID="{5721A33C-7D37-4A4E-AB62-78EAC65145CB}" presName="Name8" presStyleCnt="0"/>
      <dgm:spPr/>
    </dgm:pt>
    <dgm:pt modelId="{1B7ECD54-4514-435E-9125-1E6B97355BC4}" type="pres">
      <dgm:prSet presAssocID="{5721A33C-7D37-4A4E-AB62-78EAC65145CB}" presName="level" presStyleLbl="node1" presStyleIdx="3" presStyleCnt="4">
        <dgm:presLayoutVars>
          <dgm:chMax val="1"/>
          <dgm:bulletEnabled val="1"/>
        </dgm:presLayoutVars>
      </dgm:prSet>
      <dgm:spPr/>
      <dgm:t>
        <a:bodyPr/>
        <a:lstStyle/>
        <a:p>
          <a:endParaRPr lang="fr-FR"/>
        </a:p>
      </dgm:t>
    </dgm:pt>
    <dgm:pt modelId="{B5E31BF6-4501-414A-BE9C-6973663C6C63}" type="pres">
      <dgm:prSet presAssocID="{5721A33C-7D37-4A4E-AB62-78EAC65145CB}" presName="levelTx" presStyleLbl="revTx" presStyleIdx="0" presStyleCnt="0">
        <dgm:presLayoutVars>
          <dgm:chMax val="1"/>
          <dgm:bulletEnabled val="1"/>
        </dgm:presLayoutVars>
      </dgm:prSet>
      <dgm:spPr/>
      <dgm:t>
        <a:bodyPr/>
        <a:lstStyle/>
        <a:p>
          <a:endParaRPr lang="fr-FR"/>
        </a:p>
      </dgm:t>
    </dgm:pt>
  </dgm:ptLst>
  <dgm:cxnLst>
    <dgm:cxn modelId="{E5586E42-3433-42A8-97B1-0EE4567912CC}" srcId="{B02FD10C-51B3-40E3-A788-03E4ADD06D95}" destId="{CDDA8644-615B-4D9B-A035-F0A2B1A8E935}" srcOrd="2" destOrd="0" parTransId="{CC750EA4-AFC4-412E-A187-D522DC38B068}" sibTransId="{C25B1DF6-EB8A-4D35-B115-7974BC321509}"/>
    <dgm:cxn modelId="{34CA5958-8E7A-493A-9F0D-CBA76D6418BB}" type="presOf" srcId="{499A47DA-C449-4EFF-B291-9BD38B5EED8D}" destId="{0232871B-2B2F-4E8A-A89F-F3B440300195}" srcOrd="1" destOrd="0" presId="urn:microsoft.com/office/officeart/2005/8/layout/pyramid1"/>
    <dgm:cxn modelId="{A911DE0C-15B2-4E91-A9AE-353DF72ACF24}" type="presOf" srcId="{5721A33C-7D37-4A4E-AB62-78EAC65145CB}" destId="{B5E31BF6-4501-414A-BE9C-6973663C6C63}" srcOrd="1" destOrd="0" presId="urn:microsoft.com/office/officeart/2005/8/layout/pyramid1"/>
    <dgm:cxn modelId="{8079F0FF-34CA-493B-9F4E-4A4ECB372EDC}" srcId="{B02FD10C-51B3-40E3-A788-03E4ADD06D95}" destId="{5721A33C-7D37-4A4E-AB62-78EAC65145CB}" srcOrd="3" destOrd="0" parTransId="{0E61128E-338D-44E5-9150-5CC5014E9E49}" sibTransId="{C39F48DE-5F50-429E-BE50-D5531E3D5CD5}"/>
    <dgm:cxn modelId="{276C673D-4795-44A8-AC14-EFC0B863D8E4}" type="presOf" srcId="{CDDA8644-615B-4D9B-A035-F0A2B1A8E935}" destId="{6A301612-1A0D-4BA1-B50A-5910252D1AE6}" srcOrd="0" destOrd="0" presId="urn:microsoft.com/office/officeart/2005/8/layout/pyramid1"/>
    <dgm:cxn modelId="{9E22AE4C-6CC7-4222-A50B-99D73E558B64}" type="presOf" srcId="{011ADF8E-1928-42A8-99B6-D144C56B7434}" destId="{D590FF10-ED2F-4536-A17A-433FFDF45B5B}" srcOrd="1" destOrd="0" presId="urn:microsoft.com/office/officeart/2005/8/layout/pyramid1"/>
    <dgm:cxn modelId="{7C2897D4-5FAF-4819-88B3-D88ED529C537}" type="presOf" srcId="{011ADF8E-1928-42A8-99B6-D144C56B7434}" destId="{4185886F-553C-4431-9603-9C02197F1209}" srcOrd="0" destOrd="0" presId="urn:microsoft.com/office/officeart/2005/8/layout/pyramid1"/>
    <dgm:cxn modelId="{F5EC6177-6A4E-4488-AA15-6BB34B956293}" type="presOf" srcId="{499A47DA-C449-4EFF-B291-9BD38B5EED8D}" destId="{97BE7331-F91F-457D-8184-1AA228A83BBC}" srcOrd="0" destOrd="0" presId="urn:microsoft.com/office/officeart/2005/8/layout/pyramid1"/>
    <dgm:cxn modelId="{4339506F-16A4-497A-8807-DBE6150BC27F}" type="presOf" srcId="{5721A33C-7D37-4A4E-AB62-78EAC65145CB}" destId="{1B7ECD54-4514-435E-9125-1E6B97355BC4}" srcOrd="0" destOrd="0" presId="urn:microsoft.com/office/officeart/2005/8/layout/pyramid1"/>
    <dgm:cxn modelId="{16E5811A-2347-43AB-9915-3BA21A58C875}" type="presOf" srcId="{B02FD10C-51B3-40E3-A788-03E4ADD06D95}" destId="{7D2CD621-4C6B-4227-83EF-DC9FE46EA47A}" srcOrd="0" destOrd="0" presId="urn:microsoft.com/office/officeart/2005/8/layout/pyramid1"/>
    <dgm:cxn modelId="{B56A4EE2-878A-439C-9B6D-2566E23967D4}" type="presOf" srcId="{CDDA8644-615B-4D9B-A035-F0A2B1A8E935}" destId="{1B90F4F1-5A07-4AFE-B61F-E54B345E6765}" srcOrd="1" destOrd="0" presId="urn:microsoft.com/office/officeart/2005/8/layout/pyramid1"/>
    <dgm:cxn modelId="{2A7BA277-8774-4601-99D9-869567A4CE07}" srcId="{B02FD10C-51B3-40E3-A788-03E4ADD06D95}" destId="{011ADF8E-1928-42A8-99B6-D144C56B7434}" srcOrd="1" destOrd="0" parTransId="{18912496-6537-4D83-AFD6-430949CC96AE}" sibTransId="{0FB98520-8CF0-4386-AC6B-32C7798F003D}"/>
    <dgm:cxn modelId="{FC706603-C37A-4189-8F86-A91DE5F1BBA0}" srcId="{B02FD10C-51B3-40E3-A788-03E4ADD06D95}" destId="{499A47DA-C449-4EFF-B291-9BD38B5EED8D}" srcOrd="0" destOrd="0" parTransId="{ABB6AA33-7622-4A4B-AEFC-EB95EB8FC4D9}" sibTransId="{1DEDCFE3-3DC3-4BE8-AFCF-31623D6EA4EE}"/>
    <dgm:cxn modelId="{79AA64D3-C5A4-4235-856B-C0EEDF01A737}" type="presParOf" srcId="{7D2CD621-4C6B-4227-83EF-DC9FE46EA47A}" destId="{46674F58-144B-4B73-866E-AE96BD33B60A}" srcOrd="0" destOrd="0" presId="urn:microsoft.com/office/officeart/2005/8/layout/pyramid1"/>
    <dgm:cxn modelId="{56899A05-4B68-4C4D-B956-1FEE71AF34A0}" type="presParOf" srcId="{46674F58-144B-4B73-866E-AE96BD33B60A}" destId="{97BE7331-F91F-457D-8184-1AA228A83BBC}" srcOrd="0" destOrd="0" presId="urn:microsoft.com/office/officeart/2005/8/layout/pyramid1"/>
    <dgm:cxn modelId="{BA688AAC-B646-4251-B3EE-A975C4395FFC}" type="presParOf" srcId="{46674F58-144B-4B73-866E-AE96BD33B60A}" destId="{0232871B-2B2F-4E8A-A89F-F3B440300195}" srcOrd="1" destOrd="0" presId="urn:microsoft.com/office/officeart/2005/8/layout/pyramid1"/>
    <dgm:cxn modelId="{FE9FCC86-0A03-4360-A486-4ECE2492DA3E}" type="presParOf" srcId="{7D2CD621-4C6B-4227-83EF-DC9FE46EA47A}" destId="{49D7D81E-576C-49A4-B484-4DF99A74AC46}" srcOrd="1" destOrd="0" presId="urn:microsoft.com/office/officeart/2005/8/layout/pyramid1"/>
    <dgm:cxn modelId="{C862212F-9507-4169-BE05-ECAD23D9F39F}" type="presParOf" srcId="{49D7D81E-576C-49A4-B484-4DF99A74AC46}" destId="{4185886F-553C-4431-9603-9C02197F1209}" srcOrd="0" destOrd="0" presId="urn:microsoft.com/office/officeart/2005/8/layout/pyramid1"/>
    <dgm:cxn modelId="{E656F20B-7DE2-44A1-AA02-D513767FFC2A}" type="presParOf" srcId="{49D7D81E-576C-49A4-B484-4DF99A74AC46}" destId="{D590FF10-ED2F-4536-A17A-433FFDF45B5B}" srcOrd="1" destOrd="0" presId="urn:microsoft.com/office/officeart/2005/8/layout/pyramid1"/>
    <dgm:cxn modelId="{1097ECCF-2700-40A4-8D47-0981C6EC58C1}" type="presParOf" srcId="{7D2CD621-4C6B-4227-83EF-DC9FE46EA47A}" destId="{89368442-B87E-4EC1-A900-15E526C49919}" srcOrd="2" destOrd="0" presId="urn:microsoft.com/office/officeart/2005/8/layout/pyramid1"/>
    <dgm:cxn modelId="{75407206-FCEA-412D-A274-7793AA39A264}" type="presParOf" srcId="{89368442-B87E-4EC1-A900-15E526C49919}" destId="{6A301612-1A0D-4BA1-B50A-5910252D1AE6}" srcOrd="0" destOrd="0" presId="urn:microsoft.com/office/officeart/2005/8/layout/pyramid1"/>
    <dgm:cxn modelId="{77B15F45-A9B0-43EA-8788-8E62EB1AFB3C}" type="presParOf" srcId="{89368442-B87E-4EC1-A900-15E526C49919}" destId="{1B90F4F1-5A07-4AFE-B61F-E54B345E6765}" srcOrd="1" destOrd="0" presId="urn:microsoft.com/office/officeart/2005/8/layout/pyramid1"/>
    <dgm:cxn modelId="{4A1E0883-CA0B-4BA5-ABFA-6B134A5D3748}" type="presParOf" srcId="{7D2CD621-4C6B-4227-83EF-DC9FE46EA47A}" destId="{78BB8223-545F-487D-83CF-B53DE301802E}" srcOrd="3" destOrd="0" presId="urn:microsoft.com/office/officeart/2005/8/layout/pyramid1"/>
    <dgm:cxn modelId="{E7497559-893D-4CD2-8CFD-D10CCFF6E2DC}" type="presParOf" srcId="{78BB8223-545F-487D-83CF-B53DE301802E}" destId="{1B7ECD54-4514-435E-9125-1E6B97355BC4}" srcOrd="0" destOrd="0" presId="urn:microsoft.com/office/officeart/2005/8/layout/pyramid1"/>
    <dgm:cxn modelId="{6E2EAB40-2407-4059-9D09-931BB274C0CD}" type="presParOf" srcId="{78BB8223-545F-487D-83CF-B53DE301802E}" destId="{B5E31BF6-4501-414A-BE9C-6973663C6C6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2FD10C-51B3-40E3-A788-03E4ADD06D95}" type="doc">
      <dgm:prSet loTypeId="urn:microsoft.com/office/officeart/2005/8/layout/pyramid1" loCatId="pyramid" qsTypeId="urn:microsoft.com/office/officeart/2005/8/quickstyle/simple1" qsCatId="simple" csTypeId="urn:microsoft.com/office/officeart/2005/8/colors/accent1_1" csCatId="accent1" phldr="1"/>
      <dgm:spPr/>
    </dgm:pt>
    <dgm:pt modelId="{499A47DA-C449-4EFF-B291-9BD38B5EED8D}">
      <dgm:prSet phldrT="[Texte]" custT="1"/>
      <dgm:spPr/>
      <dgm:t>
        <a:bodyPr/>
        <a:lstStyle/>
        <a:p>
          <a:pPr algn="ctr"/>
          <a:r>
            <a:rPr lang="fr-BE" sz="1800" dirty="0" err="1" smtClean="0">
              <a:solidFill>
                <a:schemeClr val="tx2"/>
              </a:solidFill>
              <a:latin typeface="Thonburi"/>
              <a:cs typeface="Sakkal Majalla" panose="02000000000000000000" pitchFamily="2" charset="-78"/>
            </a:rPr>
            <a:t>Does</a:t>
          </a:r>
          <a:endParaRPr lang="fr-BE" sz="1800" dirty="0">
            <a:solidFill>
              <a:schemeClr val="tx2"/>
            </a:solidFill>
            <a:latin typeface="Thonburi"/>
            <a:cs typeface="Sakkal Majalla" panose="02000000000000000000" pitchFamily="2" charset="-78"/>
          </a:endParaRPr>
        </a:p>
      </dgm:t>
    </dgm:pt>
    <dgm:pt modelId="{ABB6AA33-7622-4A4B-AEFC-EB95EB8FC4D9}" type="parTrans" cxnId="{FC706603-C37A-4189-8F86-A91DE5F1BBA0}">
      <dgm:prSet/>
      <dgm:spPr/>
      <dgm:t>
        <a:bodyPr/>
        <a:lstStyle/>
        <a:p>
          <a:pPr algn="ctr"/>
          <a:endParaRPr lang="fr-BE"/>
        </a:p>
      </dgm:t>
    </dgm:pt>
    <dgm:pt modelId="{1DEDCFE3-3DC3-4BE8-AFCF-31623D6EA4EE}" type="sibTrans" cxnId="{FC706603-C37A-4189-8F86-A91DE5F1BBA0}">
      <dgm:prSet/>
      <dgm:spPr/>
      <dgm:t>
        <a:bodyPr/>
        <a:lstStyle/>
        <a:p>
          <a:pPr algn="ctr"/>
          <a:endParaRPr lang="fr-BE"/>
        </a:p>
      </dgm:t>
    </dgm:pt>
    <dgm:pt modelId="{011ADF8E-1928-42A8-99B6-D144C56B7434}">
      <dgm:prSet phldrT="[Texte]" custT="1"/>
      <dgm:spPr/>
      <dgm:t>
        <a:bodyPr/>
        <a:lstStyle/>
        <a:p>
          <a:pPr algn="ctr"/>
          <a:r>
            <a:rPr lang="fr-BE" sz="1800" dirty="0" smtClean="0">
              <a:solidFill>
                <a:schemeClr val="tx2"/>
              </a:solidFill>
              <a:latin typeface="Thonburi"/>
              <a:cs typeface="Sakkal Majalla" panose="02000000000000000000" pitchFamily="2" charset="-78"/>
            </a:rPr>
            <a:t>Shows how</a:t>
          </a:r>
          <a:endParaRPr lang="fr-BE" sz="1800" dirty="0">
            <a:solidFill>
              <a:schemeClr val="tx2"/>
            </a:solidFill>
            <a:latin typeface="Thonburi"/>
            <a:cs typeface="Sakkal Majalla" panose="02000000000000000000" pitchFamily="2" charset="-78"/>
          </a:endParaRPr>
        </a:p>
      </dgm:t>
    </dgm:pt>
    <dgm:pt modelId="{18912496-6537-4D83-AFD6-430949CC96AE}" type="parTrans" cxnId="{2A7BA277-8774-4601-99D9-869567A4CE07}">
      <dgm:prSet/>
      <dgm:spPr/>
      <dgm:t>
        <a:bodyPr/>
        <a:lstStyle/>
        <a:p>
          <a:pPr algn="ctr"/>
          <a:endParaRPr lang="fr-BE"/>
        </a:p>
      </dgm:t>
    </dgm:pt>
    <dgm:pt modelId="{0FB98520-8CF0-4386-AC6B-32C7798F003D}" type="sibTrans" cxnId="{2A7BA277-8774-4601-99D9-869567A4CE07}">
      <dgm:prSet/>
      <dgm:spPr/>
      <dgm:t>
        <a:bodyPr/>
        <a:lstStyle/>
        <a:p>
          <a:pPr algn="ctr"/>
          <a:endParaRPr lang="fr-BE"/>
        </a:p>
      </dgm:t>
    </dgm:pt>
    <dgm:pt modelId="{CDDA8644-615B-4D9B-A035-F0A2B1A8E935}">
      <dgm:prSet phldrT="[Texte]" custT="1"/>
      <dgm:spPr/>
      <dgm:t>
        <a:bodyPr/>
        <a:lstStyle/>
        <a:p>
          <a:pPr algn="ctr"/>
          <a:r>
            <a:rPr lang="fr-BE" sz="1800" dirty="0" err="1" smtClean="0">
              <a:solidFill>
                <a:schemeClr val="tx2"/>
              </a:solidFill>
              <a:latin typeface="Thonburi"/>
              <a:cs typeface="Sakkal Majalla" panose="02000000000000000000" pitchFamily="2" charset="-78"/>
            </a:rPr>
            <a:t>Knows</a:t>
          </a:r>
          <a:r>
            <a:rPr lang="fr-BE" sz="1800" dirty="0" smtClean="0">
              <a:solidFill>
                <a:schemeClr val="tx2"/>
              </a:solidFill>
              <a:latin typeface="Thonburi"/>
              <a:cs typeface="Sakkal Majalla" panose="02000000000000000000" pitchFamily="2" charset="-78"/>
            </a:rPr>
            <a:t> how</a:t>
          </a:r>
          <a:endParaRPr lang="fr-BE" sz="1800" dirty="0">
            <a:solidFill>
              <a:schemeClr val="tx2"/>
            </a:solidFill>
            <a:latin typeface="Thonburi"/>
            <a:cs typeface="Sakkal Majalla" panose="02000000000000000000" pitchFamily="2" charset="-78"/>
          </a:endParaRPr>
        </a:p>
      </dgm:t>
    </dgm:pt>
    <dgm:pt modelId="{CC750EA4-AFC4-412E-A187-D522DC38B068}" type="parTrans" cxnId="{E5586E42-3433-42A8-97B1-0EE4567912CC}">
      <dgm:prSet/>
      <dgm:spPr/>
      <dgm:t>
        <a:bodyPr/>
        <a:lstStyle/>
        <a:p>
          <a:pPr algn="ctr"/>
          <a:endParaRPr lang="fr-BE"/>
        </a:p>
      </dgm:t>
    </dgm:pt>
    <dgm:pt modelId="{C25B1DF6-EB8A-4D35-B115-7974BC321509}" type="sibTrans" cxnId="{E5586E42-3433-42A8-97B1-0EE4567912CC}">
      <dgm:prSet/>
      <dgm:spPr/>
      <dgm:t>
        <a:bodyPr/>
        <a:lstStyle/>
        <a:p>
          <a:pPr algn="ctr"/>
          <a:endParaRPr lang="fr-BE"/>
        </a:p>
      </dgm:t>
    </dgm:pt>
    <dgm:pt modelId="{5721A33C-7D37-4A4E-AB62-78EAC65145CB}">
      <dgm:prSet phldrT="[Texte]" custT="1"/>
      <dgm:spPr/>
      <dgm:t>
        <a:bodyPr/>
        <a:lstStyle/>
        <a:p>
          <a:pPr algn="ctr"/>
          <a:r>
            <a:rPr lang="fr-BE" sz="1800" dirty="0" err="1" smtClean="0">
              <a:solidFill>
                <a:schemeClr val="tx2"/>
              </a:solidFill>
              <a:latin typeface="Thonburi"/>
              <a:cs typeface="Sakkal Majalla" panose="02000000000000000000" pitchFamily="2" charset="-78"/>
            </a:rPr>
            <a:t>Knows</a:t>
          </a:r>
          <a:endParaRPr lang="fr-BE" sz="1800" dirty="0">
            <a:solidFill>
              <a:schemeClr val="tx2"/>
            </a:solidFill>
            <a:latin typeface="Thonburi"/>
            <a:cs typeface="Sakkal Majalla" panose="02000000000000000000" pitchFamily="2" charset="-78"/>
          </a:endParaRPr>
        </a:p>
      </dgm:t>
    </dgm:pt>
    <dgm:pt modelId="{0E61128E-338D-44E5-9150-5CC5014E9E49}" type="parTrans" cxnId="{8079F0FF-34CA-493B-9F4E-4A4ECB372EDC}">
      <dgm:prSet/>
      <dgm:spPr/>
      <dgm:t>
        <a:bodyPr/>
        <a:lstStyle/>
        <a:p>
          <a:pPr algn="ctr"/>
          <a:endParaRPr lang="fr-BE"/>
        </a:p>
      </dgm:t>
    </dgm:pt>
    <dgm:pt modelId="{C39F48DE-5F50-429E-BE50-D5531E3D5CD5}" type="sibTrans" cxnId="{8079F0FF-34CA-493B-9F4E-4A4ECB372EDC}">
      <dgm:prSet/>
      <dgm:spPr/>
      <dgm:t>
        <a:bodyPr/>
        <a:lstStyle/>
        <a:p>
          <a:pPr algn="ctr"/>
          <a:endParaRPr lang="fr-BE"/>
        </a:p>
      </dgm:t>
    </dgm:pt>
    <dgm:pt modelId="{7D2CD621-4C6B-4227-83EF-DC9FE46EA47A}" type="pres">
      <dgm:prSet presAssocID="{B02FD10C-51B3-40E3-A788-03E4ADD06D95}" presName="Name0" presStyleCnt="0">
        <dgm:presLayoutVars>
          <dgm:dir/>
          <dgm:animLvl val="lvl"/>
          <dgm:resizeHandles val="exact"/>
        </dgm:presLayoutVars>
      </dgm:prSet>
      <dgm:spPr/>
    </dgm:pt>
    <dgm:pt modelId="{46674F58-144B-4B73-866E-AE96BD33B60A}" type="pres">
      <dgm:prSet presAssocID="{499A47DA-C449-4EFF-B291-9BD38B5EED8D}" presName="Name8" presStyleCnt="0"/>
      <dgm:spPr/>
    </dgm:pt>
    <dgm:pt modelId="{97BE7331-F91F-457D-8184-1AA228A83BBC}" type="pres">
      <dgm:prSet presAssocID="{499A47DA-C449-4EFF-B291-9BD38B5EED8D}" presName="level" presStyleLbl="node1" presStyleIdx="0" presStyleCnt="4">
        <dgm:presLayoutVars>
          <dgm:chMax val="1"/>
          <dgm:bulletEnabled val="1"/>
        </dgm:presLayoutVars>
      </dgm:prSet>
      <dgm:spPr/>
      <dgm:t>
        <a:bodyPr/>
        <a:lstStyle/>
        <a:p>
          <a:endParaRPr lang="fr-FR"/>
        </a:p>
      </dgm:t>
    </dgm:pt>
    <dgm:pt modelId="{0232871B-2B2F-4E8A-A89F-F3B440300195}" type="pres">
      <dgm:prSet presAssocID="{499A47DA-C449-4EFF-B291-9BD38B5EED8D}" presName="levelTx" presStyleLbl="revTx" presStyleIdx="0" presStyleCnt="0">
        <dgm:presLayoutVars>
          <dgm:chMax val="1"/>
          <dgm:bulletEnabled val="1"/>
        </dgm:presLayoutVars>
      </dgm:prSet>
      <dgm:spPr/>
      <dgm:t>
        <a:bodyPr/>
        <a:lstStyle/>
        <a:p>
          <a:endParaRPr lang="fr-FR"/>
        </a:p>
      </dgm:t>
    </dgm:pt>
    <dgm:pt modelId="{49D7D81E-576C-49A4-B484-4DF99A74AC46}" type="pres">
      <dgm:prSet presAssocID="{011ADF8E-1928-42A8-99B6-D144C56B7434}" presName="Name8" presStyleCnt="0"/>
      <dgm:spPr/>
    </dgm:pt>
    <dgm:pt modelId="{4185886F-553C-4431-9603-9C02197F1209}" type="pres">
      <dgm:prSet presAssocID="{011ADF8E-1928-42A8-99B6-D144C56B7434}" presName="level" presStyleLbl="node1" presStyleIdx="1" presStyleCnt="4">
        <dgm:presLayoutVars>
          <dgm:chMax val="1"/>
          <dgm:bulletEnabled val="1"/>
        </dgm:presLayoutVars>
      </dgm:prSet>
      <dgm:spPr/>
      <dgm:t>
        <a:bodyPr/>
        <a:lstStyle/>
        <a:p>
          <a:endParaRPr lang="fr-FR"/>
        </a:p>
      </dgm:t>
    </dgm:pt>
    <dgm:pt modelId="{D590FF10-ED2F-4536-A17A-433FFDF45B5B}" type="pres">
      <dgm:prSet presAssocID="{011ADF8E-1928-42A8-99B6-D144C56B7434}" presName="levelTx" presStyleLbl="revTx" presStyleIdx="0" presStyleCnt="0">
        <dgm:presLayoutVars>
          <dgm:chMax val="1"/>
          <dgm:bulletEnabled val="1"/>
        </dgm:presLayoutVars>
      </dgm:prSet>
      <dgm:spPr/>
      <dgm:t>
        <a:bodyPr/>
        <a:lstStyle/>
        <a:p>
          <a:endParaRPr lang="fr-FR"/>
        </a:p>
      </dgm:t>
    </dgm:pt>
    <dgm:pt modelId="{89368442-B87E-4EC1-A900-15E526C49919}" type="pres">
      <dgm:prSet presAssocID="{CDDA8644-615B-4D9B-A035-F0A2B1A8E935}" presName="Name8" presStyleCnt="0"/>
      <dgm:spPr/>
    </dgm:pt>
    <dgm:pt modelId="{6A301612-1A0D-4BA1-B50A-5910252D1AE6}" type="pres">
      <dgm:prSet presAssocID="{CDDA8644-615B-4D9B-A035-F0A2B1A8E935}" presName="level" presStyleLbl="node1" presStyleIdx="2" presStyleCnt="4">
        <dgm:presLayoutVars>
          <dgm:chMax val="1"/>
          <dgm:bulletEnabled val="1"/>
        </dgm:presLayoutVars>
      </dgm:prSet>
      <dgm:spPr/>
      <dgm:t>
        <a:bodyPr/>
        <a:lstStyle/>
        <a:p>
          <a:endParaRPr lang="fr-BE"/>
        </a:p>
      </dgm:t>
    </dgm:pt>
    <dgm:pt modelId="{1B90F4F1-5A07-4AFE-B61F-E54B345E6765}" type="pres">
      <dgm:prSet presAssocID="{CDDA8644-615B-4D9B-A035-F0A2B1A8E935}" presName="levelTx" presStyleLbl="revTx" presStyleIdx="0" presStyleCnt="0">
        <dgm:presLayoutVars>
          <dgm:chMax val="1"/>
          <dgm:bulletEnabled val="1"/>
        </dgm:presLayoutVars>
      </dgm:prSet>
      <dgm:spPr/>
      <dgm:t>
        <a:bodyPr/>
        <a:lstStyle/>
        <a:p>
          <a:endParaRPr lang="fr-BE"/>
        </a:p>
      </dgm:t>
    </dgm:pt>
    <dgm:pt modelId="{78BB8223-545F-487D-83CF-B53DE301802E}" type="pres">
      <dgm:prSet presAssocID="{5721A33C-7D37-4A4E-AB62-78EAC65145CB}" presName="Name8" presStyleCnt="0"/>
      <dgm:spPr/>
    </dgm:pt>
    <dgm:pt modelId="{1B7ECD54-4514-435E-9125-1E6B97355BC4}" type="pres">
      <dgm:prSet presAssocID="{5721A33C-7D37-4A4E-AB62-78EAC65145CB}" presName="level" presStyleLbl="node1" presStyleIdx="3" presStyleCnt="4">
        <dgm:presLayoutVars>
          <dgm:chMax val="1"/>
          <dgm:bulletEnabled val="1"/>
        </dgm:presLayoutVars>
      </dgm:prSet>
      <dgm:spPr/>
      <dgm:t>
        <a:bodyPr/>
        <a:lstStyle/>
        <a:p>
          <a:endParaRPr lang="fr-FR"/>
        </a:p>
      </dgm:t>
    </dgm:pt>
    <dgm:pt modelId="{B5E31BF6-4501-414A-BE9C-6973663C6C63}" type="pres">
      <dgm:prSet presAssocID="{5721A33C-7D37-4A4E-AB62-78EAC65145CB}" presName="levelTx" presStyleLbl="revTx" presStyleIdx="0" presStyleCnt="0">
        <dgm:presLayoutVars>
          <dgm:chMax val="1"/>
          <dgm:bulletEnabled val="1"/>
        </dgm:presLayoutVars>
      </dgm:prSet>
      <dgm:spPr/>
      <dgm:t>
        <a:bodyPr/>
        <a:lstStyle/>
        <a:p>
          <a:endParaRPr lang="fr-FR"/>
        </a:p>
      </dgm:t>
    </dgm:pt>
  </dgm:ptLst>
  <dgm:cxnLst>
    <dgm:cxn modelId="{2A7BA277-8774-4601-99D9-869567A4CE07}" srcId="{B02FD10C-51B3-40E3-A788-03E4ADD06D95}" destId="{011ADF8E-1928-42A8-99B6-D144C56B7434}" srcOrd="1" destOrd="0" parTransId="{18912496-6537-4D83-AFD6-430949CC96AE}" sibTransId="{0FB98520-8CF0-4386-AC6B-32C7798F003D}"/>
    <dgm:cxn modelId="{11A8A8C2-AE8B-4603-9F55-75E6BB551269}" type="presOf" srcId="{011ADF8E-1928-42A8-99B6-D144C56B7434}" destId="{D590FF10-ED2F-4536-A17A-433FFDF45B5B}" srcOrd="1" destOrd="0" presId="urn:microsoft.com/office/officeart/2005/8/layout/pyramid1"/>
    <dgm:cxn modelId="{E5586E42-3433-42A8-97B1-0EE4567912CC}" srcId="{B02FD10C-51B3-40E3-A788-03E4ADD06D95}" destId="{CDDA8644-615B-4D9B-A035-F0A2B1A8E935}" srcOrd="2" destOrd="0" parTransId="{CC750EA4-AFC4-412E-A187-D522DC38B068}" sibTransId="{C25B1DF6-EB8A-4D35-B115-7974BC321509}"/>
    <dgm:cxn modelId="{D6ADF4FE-5362-4FC8-ADDF-4BE149F70CF1}" type="presOf" srcId="{499A47DA-C449-4EFF-B291-9BD38B5EED8D}" destId="{0232871B-2B2F-4E8A-A89F-F3B440300195}" srcOrd="1" destOrd="0" presId="urn:microsoft.com/office/officeart/2005/8/layout/pyramid1"/>
    <dgm:cxn modelId="{A3E66A2A-8BA3-43D3-8260-1C3EBEAC4AB7}" type="presOf" srcId="{5721A33C-7D37-4A4E-AB62-78EAC65145CB}" destId="{1B7ECD54-4514-435E-9125-1E6B97355BC4}" srcOrd="0" destOrd="0" presId="urn:microsoft.com/office/officeart/2005/8/layout/pyramid1"/>
    <dgm:cxn modelId="{8079F0FF-34CA-493B-9F4E-4A4ECB372EDC}" srcId="{B02FD10C-51B3-40E3-A788-03E4ADD06D95}" destId="{5721A33C-7D37-4A4E-AB62-78EAC65145CB}" srcOrd="3" destOrd="0" parTransId="{0E61128E-338D-44E5-9150-5CC5014E9E49}" sibTransId="{C39F48DE-5F50-429E-BE50-D5531E3D5CD5}"/>
    <dgm:cxn modelId="{CEF0BD44-11E3-4801-82D3-77DC2CB95413}" type="presOf" srcId="{011ADF8E-1928-42A8-99B6-D144C56B7434}" destId="{4185886F-553C-4431-9603-9C02197F1209}" srcOrd="0" destOrd="0" presId="urn:microsoft.com/office/officeart/2005/8/layout/pyramid1"/>
    <dgm:cxn modelId="{F4DAFA33-8F9F-4142-BDF5-AB3DE80C7731}" type="presOf" srcId="{B02FD10C-51B3-40E3-A788-03E4ADD06D95}" destId="{7D2CD621-4C6B-4227-83EF-DC9FE46EA47A}" srcOrd="0" destOrd="0" presId="urn:microsoft.com/office/officeart/2005/8/layout/pyramid1"/>
    <dgm:cxn modelId="{0B4E2E18-4F5D-40D4-A572-1685E5DCA856}" type="presOf" srcId="{CDDA8644-615B-4D9B-A035-F0A2B1A8E935}" destId="{6A301612-1A0D-4BA1-B50A-5910252D1AE6}" srcOrd="0" destOrd="0" presId="urn:microsoft.com/office/officeart/2005/8/layout/pyramid1"/>
    <dgm:cxn modelId="{7B538047-37CF-48BA-8691-463B98AEF611}" type="presOf" srcId="{499A47DA-C449-4EFF-B291-9BD38B5EED8D}" destId="{97BE7331-F91F-457D-8184-1AA228A83BBC}" srcOrd="0" destOrd="0" presId="urn:microsoft.com/office/officeart/2005/8/layout/pyramid1"/>
    <dgm:cxn modelId="{FC706603-C37A-4189-8F86-A91DE5F1BBA0}" srcId="{B02FD10C-51B3-40E3-A788-03E4ADD06D95}" destId="{499A47DA-C449-4EFF-B291-9BD38B5EED8D}" srcOrd="0" destOrd="0" parTransId="{ABB6AA33-7622-4A4B-AEFC-EB95EB8FC4D9}" sibTransId="{1DEDCFE3-3DC3-4BE8-AFCF-31623D6EA4EE}"/>
    <dgm:cxn modelId="{5329F7F7-5BB9-4A83-BEFF-B9A033052998}" type="presOf" srcId="{CDDA8644-615B-4D9B-A035-F0A2B1A8E935}" destId="{1B90F4F1-5A07-4AFE-B61F-E54B345E6765}" srcOrd="1" destOrd="0" presId="urn:microsoft.com/office/officeart/2005/8/layout/pyramid1"/>
    <dgm:cxn modelId="{A6CA1536-2F00-4C33-9BA2-F24F3BB9647C}" type="presOf" srcId="{5721A33C-7D37-4A4E-AB62-78EAC65145CB}" destId="{B5E31BF6-4501-414A-BE9C-6973663C6C63}" srcOrd="1" destOrd="0" presId="urn:microsoft.com/office/officeart/2005/8/layout/pyramid1"/>
    <dgm:cxn modelId="{B8A912D6-6C2F-4C1B-9F7D-5E55EA17790D}" type="presParOf" srcId="{7D2CD621-4C6B-4227-83EF-DC9FE46EA47A}" destId="{46674F58-144B-4B73-866E-AE96BD33B60A}" srcOrd="0" destOrd="0" presId="urn:microsoft.com/office/officeart/2005/8/layout/pyramid1"/>
    <dgm:cxn modelId="{96BA5227-F53F-4551-9740-E8A554E50B44}" type="presParOf" srcId="{46674F58-144B-4B73-866E-AE96BD33B60A}" destId="{97BE7331-F91F-457D-8184-1AA228A83BBC}" srcOrd="0" destOrd="0" presId="urn:microsoft.com/office/officeart/2005/8/layout/pyramid1"/>
    <dgm:cxn modelId="{C20574D1-B712-4A76-86A6-62BB7B70BDE1}" type="presParOf" srcId="{46674F58-144B-4B73-866E-AE96BD33B60A}" destId="{0232871B-2B2F-4E8A-A89F-F3B440300195}" srcOrd="1" destOrd="0" presId="urn:microsoft.com/office/officeart/2005/8/layout/pyramid1"/>
    <dgm:cxn modelId="{113109C7-1FF5-44B6-B552-41E409205445}" type="presParOf" srcId="{7D2CD621-4C6B-4227-83EF-DC9FE46EA47A}" destId="{49D7D81E-576C-49A4-B484-4DF99A74AC46}" srcOrd="1" destOrd="0" presId="urn:microsoft.com/office/officeart/2005/8/layout/pyramid1"/>
    <dgm:cxn modelId="{273B1F40-D988-4995-900B-9A183BB1DDC0}" type="presParOf" srcId="{49D7D81E-576C-49A4-B484-4DF99A74AC46}" destId="{4185886F-553C-4431-9603-9C02197F1209}" srcOrd="0" destOrd="0" presId="urn:microsoft.com/office/officeart/2005/8/layout/pyramid1"/>
    <dgm:cxn modelId="{CDCA04D8-D411-4F36-BC0E-B50C39ED6FEA}" type="presParOf" srcId="{49D7D81E-576C-49A4-B484-4DF99A74AC46}" destId="{D590FF10-ED2F-4536-A17A-433FFDF45B5B}" srcOrd="1" destOrd="0" presId="urn:microsoft.com/office/officeart/2005/8/layout/pyramid1"/>
    <dgm:cxn modelId="{D0A47AE2-E655-4F17-97F6-70BDE581F8F5}" type="presParOf" srcId="{7D2CD621-4C6B-4227-83EF-DC9FE46EA47A}" destId="{89368442-B87E-4EC1-A900-15E526C49919}" srcOrd="2" destOrd="0" presId="urn:microsoft.com/office/officeart/2005/8/layout/pyramid1"/>
    <dgm:cxn modelId="{A1892844-FD6C-4AF5-8C6A-4DCE40232495}" type="presParOf" srcId="{89368442-B87E-4EC1-A900-15E526C49919}" destId="{6A301612-1A0D-4BA1-B50A-5910252D1AE6}" srcOrd="0" destOrd="0" presId="urn:microsoft.com/office/officeart/2005/8/layout/pyramid1"/>
    <dgm:cxn modelId="{E34F69D2-1846-455C-9AEF-C6F808DBA625}" type="presParOf" srcId="{89368442-B87E-4EC1-A900-15E526C49919}" destId="{1B90F4F1-5A07-4AFE-B61F-E54B345E6765}" srcOrd="1" destOrd="0" presId="urn:microsoft.com/office/officeart/2005/8/layout/pyramid1"/>
    <dgm:cxn modelId="{7C5C1F8C-9005-4B27-A215-D09147254DE0}" type="presParOf" srcId="{7D2CD621-4C6B-4227-83EF-DC9FE46EA47A}" destId="{78BB8223-545F-487D-83CF-B53DE301802E}" srcOrd="3" destOrd="0" presId="urn:microsoft.com/office/officeart/2005/8/layout/pyramid1"/>
    <dgm:cxn modelId="{19ADDAF1-FD73-49AB-B7BC-4106FBE82BE1}" type="presParOf" srcId="{78BB8223-545F-487D-83CF-B53DE301802E}" destId="{1B7ECD54-4514-435E-9125-1E6B97355BC4}" srcOrd="0" destOrd="0" presId="urn:microsoft.com/office/officeart/2005/8/layout/pyramid1"/>
    <dgm:cxn modelId="{1041EBD2-6DEF-412E-8554-4ECB7527DF2F}" type="presParOf" srcId="{78BB8223-545F-487D-83CF-B53DE301802E}" destId="{B5E31BF6-4501-414A-BE9C-6973663C6C6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6FFC0-9706-443E-99B8-2DB2CDAC4AD8}">
      <dsp:nvSpPr>
        <dsp:cNvPr id="0" name=""/>
        <dsp:cNvSpPr/>
      </dsp:nvSpPr>
      <dsp:spPr>
        <a:xfrm>
          <a:off x="3064988" y="79830"/>
          <a:ext cx="2034226" cy="1230052"/>
        </a:xfrm>
        <a:prstGeom prst="trapezoid">
          <a:avLst>
            <a:gd name="adj" fmla="val 8268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3600" b="1" i="0" u="none" strike="noStrike" kern="1200" cap="none" normalizeH="0" baseline="0" dirty="0" smtClean="0">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kern="1200" cap="none" normalizeH="0" baseline="0" dirty="0" smtClean="0">
              <a:ln/>
              <a:effectLst/>
              <a:latin typeface="+mj-lt"/>
            </a:rPr>
            <a:t>Does</a:t>
          </a:r>
        </a:p>
      </dsp:txBody>
      <dsp:txXfrm>
        <a:off x="3064988" y="79830"/>
        <a:ext cx="2034226" cy="1230052"/>
      </dsp:txXfrm>
    </dsp:sp>
    <dsp:sp modelId="{05E1299C-0C15-44F6-A59F-DE880187B1C2}">
      <dsp:nvSpPr>
        <dsp:cNvPr id="0" name=""/>
        <dsp:cNvSpPr/>
      </dsp:nvSpPr>
      <dsp:spPr>
        <a:xfrm>
          <a:off x="2034226" y="1230052"/>
          <a:ext cx="4068452" cy="1230052"/>
        </a:xfrm>
        <a:prstGeom prst="trapezoid">
          <a:avLst>
            <a:gd name="adj" fmla="val 82689"/>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kern="1200" cap="none" normalizeH="0" baseline="0" dirty="0" smtClean="0">
              <a:ln/>
              <a:effectLst/>
              <a:latin typeface="+mj-lt"/>
            </a:rPr>
            <a:t>Shows How</a:t>
          </a:r>
        </a:p>
      </dsp:txBody>
      <dsp:txXfrm>
        <a:off x="2746205" y="1230052"/>
        <a:ext cx="2644493" cy="1230052"/>
      </dsp:txXfrm>
    </dsp:sp>
    <dsp:sp modelId="{B1AD59AB-0361-4DA1-A733-74BE3719A4CD}">
      <dsp:nvSpPr>
        <dsp:cNvPr id="0" name=""/>
        <dsp:cNvSpPr/>
      </dsp:nvSpPr>
      <dsp:spPr>
        <a:xfrm>
          <a:off x="1017112" y="2460104"/>
          <a:ext cx="6102678" cy="1230052"/>
        </a:xfrm>
        <a:prstGeom prst="trapezoid">
          <a:avLst>
            <a:gd name="adj" fmla="val 8268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kern="1200" cap="none" normalizeH="0" baseline="0" smtClean="0">
              <a:ln/>
              <a:effectLst/>
              <a:latin typeface="+mj-lt"/>
            </a:rPr>
            <a:t>Knows How</a:t>
          </a:r>
        </a:p>
      </dsp:txBody>
      <dsp:txXfrm>
        <a:off x="2085081" y="2460104"/>
        <a:ext cx="3966740" cy="1230052"/>
      </dsp:txXfrm>
    </dsp:sp>
    <dsp:sp modelId="{DB4F4500-6296-4EFF-9E15-DF62E8887D05}">
      <dsp:nvSpPr>
        <dsp:cNvPr id="0" name=""/>
        <dsp:cNvSpPr/>
      </dsp:nvSpPr>
      <dsp:spPr>
        <a:xfrm>
          <a:off x="0" y="3690156"/>
          <a:ext cx="8136904" cy="1230052"/>
        </a:xfrm>
        <a:prstGeom prst="trapezoid">
          <a:avLst>
            <a:gd name="adj" fmla="val 82689"/>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kern="1200" cap="none" normalizeH="0" baseline="0" smtClean="0">
              <a:ln/>
              <a:effectLst/>
              <a:latin typeface="+mj-lt"/>
            </a:rPr>
            <a:t>Knows</a:t>
          </a:r>
          <a:endParaRPr kumimoji="0" lang="en-US" altLang="en-US" sz="3600" b="1" i="0" u="none" strike="noStrike" kern="1200" cap="none" normalizeH="0" baseline="0" dirty="0" smtClean="0">
            <a:ln/>
            <a:effectLst/>
            <a:latin typeface="+mj-lt"/>
          </a:endParaRPr>
        </a:p>
      </dsp:txBody>
      <dsp:txXfrm>
        <a:off x="1423958" y="3690156"/>
        <a:ext cx="5288987" cy="12300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E7331-F91F-457D-8184-1AA228A83BBC}">
      <dsp:nvSpPr>
        <dsp:cNvPr id="0" name=""/>
        <dsp:cNvSpPr/>
      </dsp:nvSpPr>
      <dsp:spPr>
        <a:xfrm>
          <a:off x="1478545" y="0"/>
          <a:ext cx="985697" cy="1179000"/>
        </a:xfrm>
        <a:prstGeom prst="trapezoid">
          <a:avLst>
            <a:gd name="adj" fmla="val 5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fr-BE" sz="1800" kern="1200" dirty="0" smtClean="0">
            <a:solidFill>
              <a:schemeClr val="tx2"/>
            </a:solidFill>
            <a:latin typeface="Thonburi"/>
            <a:cs typeface="Sakkal Majalla" panose="02000000000000000000" pitchFamily="2" charset="-78"/>
          </a:endParaRPr>
        </a:p>
        <a:p>
          <a:pPr lvl="0" algn="ctr" defTabSz="800100">
            <a:lnSpc>
              <a:spcPct val="90000"/>
            </a:lnSpc>
            <a:spcBef>
              <a:spcPct val="0"/>
            </a:spcBef>
            <a:spcAft>
              <a:spcPct val="35000"/>
            </a:spcAft>
          </a:pPr>
          <a:r>
            <a:rPr lang="fr-BE" sz="1800" kern="1200" dirty="0" err="1" smtClean="0">
              <a:solidFill>
                <a:schemeClr val="tx2"/>
              </a:solidFill>
              <a:latin typeface="Thonburi"/>
              <a:cs typeface="Sakkal Majalla" panose="02000000000000000000" pitchFamily="2" charset="-78"/>
            </a:rPr>
            <a:t>Does</a:t>
          </a:r>
          <a:endParaRPr lang="fr-BE" sz="1800" kern="1200" dirty="0">
            <a:solidFill>
              <a:schemeClr val="tx2"/>
            </a:solidFill>
            <a:latin typeface="Thonburi"/>
            <a:cs typeface="Sakkal Majalla" panose="02000000000000000000" pitchFamily="2" charset="-78"/>
          </a:endParaRPr>
        </a:p>
      </dsp:txBody>
      <dsp:txXfrm>
        <a:off x="1478545" y="0"/>
        <a:ext cx="985697" cy="1179000"/>
      </dsp:txXfrm>
    </dsp:sp>
    <dsp:sp modelId="{4185886F-553C-4431-9603-9C02197F1209}">
      <dsp:nvSpPr>
        <dsp:cNvPr id="0" name=""/>
        <dsp:cNvSpPr/>
      </dsp:nvSpPr>
      <dsp:spPr>
        <a:xfrm>
          <a:off x="985697" y="1179000"/>
          <a:ext cx="1971394" cy="1179000"/>
        </a:xfrm>
        <a:prstGeom prst="trapezoid">
          <a:avLst>
            <a:gd name="adj" fmla="val 41802"/>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BE" sz="1800" kern="1200" dirty="0" smtClean="0">
              <a:solidFill>
                <a:schemeClr val="tx2"/>
              </a:solidFill>
              <a:latin typeface="Thonburi"/>
              <a:cs typeface="Sakkal Majalla" panose="02000000000000000000" pitchFamily="2" charset="-78"/>
            </a:rPr>
            <a:t>Shows how</a:t>
          </a:r>
          <a:endParaRPr lang="fr-BE" sz="1800" kern="1200" dirty="0">
            <a:solidFill>
              <a:schemeClr val="tx2"/>
            </a:solidFill>
            <a:latin typeface="Thonburi"/>
            <a:cs typeface="Sakkal Majalla" panose="02000000000000000000" pitchFamily="2" charset="-78"/>
          </a:endParaRPr>
        </a:p>
      </dsp:txBody>
      <dsp:txXfrm>
        <a:off x="1330690" y="1179000"/>
        <a:ext cx="1281406" cy="1179000"/>
      </dsp:txXfrm>
    </dsp:sp>
    <dsp:sp modelId="{6A301612-1A0D-4BA1-B50A-5910252D1AE6}">
      <dsp:nvSpPr>
        <dsp:cNvPr id="0" name=""/>
        <dsp:cNvSpPr/>
      </dsp:nvSpPr>
      <dsp:spPr>
        <a:xfrm>
          <a:off x="492848" y="2358000"/>
          <a:ext cx="2957091" cy="1179000"/>
        </a:xfrm>
        <a:prstGeom prst="trapezoid">
          <a:avLst>
            <a:gd name="adj" fmla="val 41802"/>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BE" sz="1800" kern="1200" dirty="0" err="1" smtClean="0">
              <a:solidFill>
                <a:schemeClr val="tx2"/>
              </a:solidFill>
              <a:latin typeface="Thonburi"/>
              <a:cs typeface="Sakkal Majalla" panose="02000000000000000000" pitchFamily="2" charset="-78"/>
            </a:rPr>
            <a:t>Knows</a:t>
          </a:r>
          <a:r>
            <a:rPr lang="fr-BE" sz="1800" kern="1200" dirty="0" smtClean="0">
              <a:solidFill>
                <a:schemeClr val="tx2"/>
              </a:solidFill>
              <a:latin typeface="Thonburi"/>
              <a:cs typeface="Sakkal Majalla" panose="02000000000000000000" pitchFamily="2" charset="-78"/>
            </a:rPr>
            <a:t> how</a:t>
          </a:r>
          <a:endParaRPr lang="fr-BE" sz="1800" kern="1200" dirty="0">
            <a:solidFill>
              <a:schemeClr val="tx2"/>
            </a:solidFill>
            <a:latin typeface="Thonburi"/>
            <a:cs typeface="Sakkal Majalla" panose="02000000000000000000" pitchFamily="2" charset="-78"/>
          </a:endParaRPr>
        </a:p>
      </dsp:txBody>
      <dsp:txXfrm>
        <a:off x="1010339" y="2358000"/>
        <a:ext cx="1922109" cy="1179000"/>
      </dsp:txXfrm>
    </dsp:sp>
    <dsp:sp modelId="{1B7ECD54-4514-435E-9125-1E6B97355BC4}">
      <dsp:nvSpPr>
        <dsp:cNvPr id="0" name=""/>
        <dsp:cNvSpPr/>
      </dsp:nvSpPr>
      <dsp:spPr>
        <a:xfrm>
          <a:off x="0" y="3537000"/>
          <a:ext cx="3942788" cy="1179000"/>
        </a:xfrm>
        <a:prstGeom prst="trapezoid">
          <a:avLst>
            <a:gd name="adj" fmla="val 41802"/>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BE" sz="1800" kern="1200" dirty="0" err="1" smtClean="0">
              <a:solidFill>
                <a:schemeClr val="tx2"/>
              </a:solidFill>
              <a:latin typeface="Thonburi"/>
              <a:cs typeface="Sakkal Majalla" panose="02000000000000000000" pitchFamily="2" charset="-78"/>
            </a:rPr>
            <a:t>Knows</a:t>
          </a:r>
          <a:endParaRPr lang="fr-BE" sz="1800" kern="1200" dirty="0">
            <a:solidFill>
              <a:schemeClr val="tx2"/>
            </a:solidFill>
            <a:latin typeface="Thonburi"/>
            <a:cs typeface="Sakkal Majalla" panose="02000000000000000000" pitchFamily="2" charset="-78"/>
          </a:endParaRPr>
        </a:p>
      </dsp:txBody>
      <dsp:txXfrm>
        <a:off x="689987" y="3537000"/>
        <a:ext cx="2562812" cy="1179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E7331-F91F-457D-8184-1AA228A83BBC}">
      <dsp:nvSpPr>
        <dsp:cNvPr id="0" name=""/>
        <dsp:cNvSpPr/>
      </dsp:nvSpPr>
      <dsp:spPr>
        <a:xfrm>
          <a:off x="1478545" y="0"/>
          <a:ext cx="985697" cy="1179000"/>
        </a:xfrm>
        <a:prstGeom prst="trapezoid">
          <a:avLst>
            <a:gd name="adj" fmla="val 5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BE" sz="1800" kern="1200" dirty="0" err="1" smtClean="0">
              <a:solidFill>
                <a:schemeClr val="tx2"/>
              </a:solidFill>
              <a:latin typeface="Thonburi"/>
              <a:cs typeface="Sakkal Majalla" panose="02000000000000000000" pitchFamily="2" charset="-78"/>
            </a:rPr>
            <a:t>Does</a:t>
          </a:r>
          <a:endParaRPr lang="fr-BE" sz="1800" kern="1200" dirty="0">
            <a:solidFill>
              <a:schemeClr val="tx2"/>
            </a:solidFill>
            <a:latin typeface="Thonburi"/>
            <a:cs typeface="Sakkal Majalla" panose="02000000000000000000" pitchFamily="2" charset="-78"/>
          </a:endParaRPr>
        </a:p>
      </dsp:txBody>
      <dsp:txXfrm>
        <a:off x="1478545" y="0"/>
        <a:ext cx="985697" cy="1179000"/>
      </dsp:txXfrm>
    </dsp:sp>
    <dsp:sp modelId="{4185886F-553C-4431-9603-9C02197F1209}">
      <dsp:nvSpPr>
        <dsp:cNvPr id="0" name=""/>
        <dsp:cNvSpPr/>
      </dsp:nvSpPr>
      <dsp:spPr>
        <a:xfrm>
          <a:off x="985697" y="1179000"/>
          <a:ext cx="1971394" cy="1179000"/>
        </a:xfrm>
        <a:prstGeom prst="trapezoid">
          <a:avLst>
            <a:gd name="adj" fmla="val 41802"/>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BE" sz="1800" kern="1200" dirty="0" smtClean="0">
              <a:solidFill>
                <a:schemeClr val="tx2"/>
              </a:solidFill>
              <a:latin typeface="Thonburi"/>
              <a:cs typeface="Sakkal Majalla" panose="02000000000000000000" pitchFamily="2" charset="-78"/>
            </a:rPr>
            <a:t>Shows how</a:t>
          </a:r>
          <a:endParaRPr lang="fr-BE" sz="1800" kern="1200" dirty="0">
            <a:solidFill>
              <a:schemeClr val="tx2"/>
            </a:solidFill>
            <a:latin typeface="Thonburi"/>
            <a:cs typeface="Sakkal Majalla" panose="02000000000000000000" pitchFamily="2" charset="-78"/>
          </a:endParaRPr>
        </a:p>
      </dsp:txBody>
      <dsp:txXfrm>
        <a:off x="1330690" y="1179000"/>
        <a:ext cx="1281406" cy="1179000"/>
      </dsp:txXfrm>
    </dsp:sp>
    <dsp:sp modelId="{6A301612-1A0D-4BA1-B50A-5910252D1AE6}">
      <dsp:nvSpPr>
        <dsp:cNvPr id="0" name=""/>
        <dsp:cNvSpPr/>
      </dsp:nvSpPr>
      <dsp:spPr>
        <a:xfrm>
          <a:off x="492848" y="2358000"/>
          <a:ext cx="2957091" cy="1179000"/>
        </a:xfrm>
        <a:prstGeom prst="trapezoid">
          <a:avLst>
            <a:gd name="adj" fmla="val 41802"/>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BE" sz="1800" kern="1200" dirty="0" err="1" smtClean="0">
              <a:solidFill>
                <a:schemeClr val="tx2"/>
              </a:solidFill>
              <a:latin typeface="Thonburi"/>
              <a:cs typeface="Sakkal Majalla" panose="02000000000000000000" pitchFamily="2" charset="-78"/>
            </a:rPr>
            <a:t>Knows</a:t>
          </a:r>
          <a:r>
            <a:rPr lang="fr-BE" sz="1800" kern="1200" dirty="0" smtClean="0">
              <a:solidFill>
                <a:schemeClr val="tx2"/>
              </a:solidFill>
              <a:latin typeface="Thonburi"/>
              <a:cs typeface="Sakkal Majalla" panose="02000000000000000000" pitchFamily="2" charset="-78"/>
            </a:rPr>
            <a:t> how</a:t>
          </a:r>
          <a:endParaRPr lang="fr-BE" sz="1800" kern="1200" dirty="0">
            <a:solidFill>
              <a:schemeClr val="tx2"/>
            </a:solidFill>
            <a:latin typeface="Thonburi"/>
            <a:cs typeface="Sakkal Majalla" panose="02000000000000000000" pitchFamily="2" charset="-78"/>
          </a:endParaRPr>
        </a:p>
      </dsp:txBody>
      <dsp:txXfrm>
        <a:off x="1010339" y="2358000"/>
        <a:ext cx="1922109" cy="1179000"/>
      </dsp:txXfrm>
    </dsp:sp>
    <dsp:sp modelId="{1B7ECD54-4514-435E-9125-1E6B97355BC4}">
      <dsp:nvSpPr>
        <dsp:cNvPr id="0" name=""/>
        <dsp:cNvSpPr/>
      </dsp:nvSpPr>
      <dsp:spPr>
        <a:xfrm>
          <a:off x="0" y="3537000"/>
          <a:ext cx="3942788" cy="1179000"/>
        </a:xfrm>
        <a:prstGeom prst="trapezoid">
          <a:avLst>
            <a:gd name="adj" fmla="val 41802"/>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BE" sz="1800" kern="1200" dirty="0" err="1" smtClean="0">
              <a:solidFill>
                <a:schemeClr val="tx2"/>
              </a:solidFill>
              <a:latin typeface="Thonburi"/>
              <a:cs typeface="Sakkal Majalla" panose="02000000000000000000" pitchFamily="2" charset="-78"/>
            </a:rPr>
            <a:t>Knows</a:t>
          </a:r>
          <a:endParaRPr lang="fr-BE" sz="1800" kern="1200" dirty="0">
            <a:solidFill>
              <a:schemeClr val="tx2"/>
            </a:solidFill>
            <a:latin typeface="Thonburi"/>
            <a:cs typeface="Sakkal Majalla" panose="02000000000000000000" pitchFamily="2" charset="-78"/>
          </a:endParaRPr>
        </a:p>
      </dsp:txBody>
      <dsp:txXfrm>
        <a:off x="689987" y="3537000"/>
        <a:ext cx="2562812" cy="1179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B57138-D097-4CA1-8D64-8D201BC24C27}" type="datetimeFigureOut">
              <a:rPr lang="en-US" smtClean="0"/>
              <a:t>6/4/2015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182732-0A99-4A43-9744-E31D4062923C}" type="slidenum">
              <a:rPr lang="en-US" smtClean="0"/>
              <a:t>‹#›</a:t>
            </a:fld>
            <a:endParaRPr lang="en-US"/>
          </a:p>
        </p:txBody>
      </p:sp>
    </p:spTree>
    <p:extLst>
      <p:ext uri="{BB962C8B-B14F-4D97-AF65-F5344CB8AC3E}">
        <p14:creationId xmlns:p14="http://schemas.microsoft.com/office/powerpoint/2010/main" val="2742639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slide – the W-5 of assessment – frames the content of this plenary. </a:t>
            </a: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8FFE86F0-3602-48BC-8016-7091F526F289}" type="slidenum">
              <a:rPr lang="en-US" altLang="en-US" smtClean="0">
                <a:latin typeface="Times New Roman" pitchFamily="18" charset="0"/>
              </a:rPr>
              <a:pPr/>
              <a:t>5</a:t>
            </a:fld>
            <a:endParaRPr lang="en-US" altLang="en-US" smtClean="0">
              <a:latin typeface="Times New Roman" pitchFamily="18" charset="0"/>
            </a:endParaRPr>
          </a:p>
        </p:txBody>
      </p:sp>
    </p:spTree>
    <p:extLst>
      <p:ext uri="{BB962C8B-B14F-4D97-AF65-F5344CB8AC3E}">
        <p14:creationId xmlns:p14="http://schemas.microsoft.com/office/powerpoint/2010/main" val="2883819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35DCD14D-6032-402C-88F7-25B8C992FB55}" type="slidenum">
              <a:rPr lang="en-US" altLang="en-US" smtClean="0">
                <a:latin typeface="Times New Roman" pitchFamily="18" charset="0"/>
              </a:rPr>
              <a:pPr/>
              <a:t>23</a:t>
            </a:fld>
            <a:endParaRPr lang="en-US" altLang="en-US" smtClean="0">
              <a:latin typeface="Times New Roman" pitchFamily="18" charset="0"/>
            </a:endParaRPr>
          </a:p>
        </p:txBody>
      </p:sp>
    </p:spTree>
    <p:extLst>
      <p:ext uri="{BB962C8B-B14F-4D97-AF65-F5344CB8AC3E}">
        <p14:creationId xmlns:p14="http://schemas.microsoft.com/office/powerpoint/2010/main" val="3871848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slide once again emphasizes the direct link between on-going feedback (formative assessment) and the final summative evaluation. If there is in fact no link, then true evaluation or assessment has not been done adequately. </a:t>
            </a:r>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933BC473-6B5C-4E85-8A6F-C09E3CBF8198}" type="slidenum">
              <a:rPr lang="en-US" altLang="en-US" smtClean="0">
                <a:latin typeface="Times New Roman" pitchFamily="18" charset="0"/>
              </a:rPr>
              <a:pPr/>
              <a:t>24</a:t>
            </a:fld>
            <a:endParaRPr lang="en-US" altLang="en-US" smtClean="0">
              <a:latin typeface="Times New Roman" pitchFamily="18" charset="0"/>
            </a:endParaRPr>
          </a:p>
        </p:txBody>
      </p:sp>
    </p:spTree>
    <p:extLst>
      <p:ext uri="{BB962C8B-B14F-4D97-AF65-F5344CB8AC3E}">
        <p14:creationId xmlns:p14="http://schemas.microsoft.com/office/powerpoint/2010/main" val="88431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slide highlights the importance of giving feedback to the learner, based on ongoing assessment, or </a:t>
            </a:r>
            <a:r>
              <a:rPr lang="en-US" altLang="en-US" i="1" dirty="0" smtClean="0"/>
              <a:t>formative assessment</a:t>
            </a:r>
            <a:r>
              <a:rPr lang="en-US" altLang="en-US" dirty="0" smtClean="0"/>
              <a:t>. </a:t>
            </a: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469507C3-57D0-498F-8353-E5B1D67BCAB9}" type="slidenum">
              <a:rPr lang="en-US" altLang="en-US" smtClean="0">
                <a:latin typeface="Times New Roman" pitchFamily="18" charset="0"/>
              </a:rPr>
              <a:pPr/>
              <a:t>10</a:t>
            </a:fld>
            <a:endParaRPr lang="en-US" altLang="en-US" smtClean="0">
              <a:latin typeface="Times New Roman" pitchFamily="18" charset="0"/>
            </a:endParaRPr>
          </a:p>
        </p:txBody>
      </p:sp>
    </p:spTree>
    <p:extLst>
      <p:ext uri="{BB962C8B-B14F-4D97-AF65-F5344CB8AC3E}">
        <p14:creationId xmlns:p14="http://schemas.microsoft.com/office/powerpoint/2010/main" val="1154912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16FC2495-BD94-40DD-B251-AF97FC3CE398}" type="slidenum">
              <a:rPr lang="en-US" altLang="en-US" smtClean="0">
                <a:latin typeface="Times New Roman" pitchFamily="18" charset="0"/>
              </a:rPr>
              <a:pPr/>
              <a:t>11</a:t>
            </a:fld>
            <a:endParaRPr lang="en-US" altLang="en-US" smtClean="0">
              <a:latin typeface="Times New Roman" pitchFamily="18" charset="0"/>
            </a:endParaRPr>
          </a:p>
        </p:txBody>
      </p:sp>
    </p:spTree>
    <p:extLst>
      <p:ext uri="{BB962C8B-B14F-4D97-AF65-F5344CB8AC3E}">
        <p14:creationId xmlns:p14="http://schemas.microsoft.com/office/powerpoint/2010/main" val="202851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As mentioned earlier, competence includes </a:t>
            </a:r>
            <a:r>
              <a:rPr lang="en-US" altLang="en-US" b="1" dirty="0" smtClean="0"/>
              <a:t>K</a:t>
            </a:r>
            <a:r>
              <a:rPr lang="en-US" altLang="en-US" dirty="0" smtClean="0"/>
              <a:t>nowledge, </a:t>
            </a:r>
            <a:r>
              <a:rPr lang="en-US" altLang="en-US" b="1" dirty="0" smtClean="0"/>
              <a:t>A</a:t>
            </a:r>
            <a:r>
              <a:rPr lang="en-US" altLang="en-US" dirty="0" smtClean="0"/>
              <a:t>ttitudes and </a:t>
            </a:r>
            <a:r>
              <a:rPr lang="en-US" altLang="en-US" b="1" dirty="0" smtClean="0"/>
              <a:t>S</a:t>
            </a:r>
            <a:r>
              <a:rPr lang="en-US" altLang="en-US" dirty="0" smtClean="0"/>
              <a:t>kills, and all three should be included in the assessment process. </a:t>
            </a:r>
          </a:p>
          <a:p>
            <a:endParaRPr lang="en-US" altLang="en-US" dirty="0" smtClean="0"/>
          </a:p>
          <a:p>
            <a:r>
              <a:rPr lang="en-US" altLang="en-US" dirty="0" smtClean="0"/>
              <a:t>Teachers often find the assessment of attitudinal problems to be most challenging. It is important to note that assessment usually drives learning. Thus, if we truly value something (e.g. professional behaviors), we should assess it. </a:t>
            </a:r>
          </a:p>
          <a:p>
            <a:endParaRPr lang="en-US" altLang="en-US" dirty="0" smtClean="0"/>
          </a:p>
          <a:p>
            <a:r>
              <a:rPr lang="en-US" altLang="en-US" dirty="0" smtClean="0"/>
              <a:t>The methods required to adequately assess knowledge vs. attitudes vs. technical skills are quite different and must be carefully considered. </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1551121F-6014-4076-B85C-74D0FFD9826C}" type="slidenum">
              <a:rPr lang="en-US" altLang="en-US" smtClean="0">
                <a:latin typeface="Times New Roman" pitchFamily="18" charset="0"/>
              </a:rPr>
              <a:pPr/>
              <a:t>12</a:t>
            </a:fld>
            <a:endParaRPr lang="en-US" altLang="en-US" smtClean="0">
              <a:latin typeface="Times New Roman" pitchFamily="18" charset="0"/>
            </a:endParaRPr>
          </a:p>
        </p:txBody>
      </p:sp>
    </p:spTree>
    <p:extLst>
      <p:ext uri="{BB962C8B-B14F-4D97-AF65-F5344CB8AC3E}">
        <p14:creationId xmlns:p14="http://schemas.microsoft.com/office/powerpoint/2010/main" val="816765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a:t>
            </a:r>
            <a:r>
              <a:rPr lang="en-US" altLang="en-US" dirty="0" err="1" smtClean="0"/>
              <a:t>CanMEDS</a:t>
            </a:r>
            <a:r>
              <a:rPr lang="en-US" altLang="en-US" dirty="0" smtClean="0"/>
              <a:t> roles form the framework for assessment in postgraduate medical education at McGill. All but one of the seven reflect knowledge, attitudes and skills that fall outside of the realm of ‘medical expert’. </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46E78454-53F6-4045-B32D-9ACDC3EC77F2}" type="slidenum">
              <a:rPr lang="en-US" altLang="en-US" smtClean="0">
                <a:latin typeface="Times New Roman" pitchFamily="18" charset="0"/>
              </a:rPr>
              <a:pPr/>
              <a:t>13</a:t>
            </a:fld>
            <a:endParaRPr lang="en-US" altLang="en-US" smtClean="0">
              <a:latin typeface="Times New Roman" pitchFamily="18" charset="0"/>
            </a:endParaRPr>
          </a:p>
        </p:txBody>
      </p:sp>
    </p:spTree>
    <p:extLst>
      <p:ext uri="{BB962C8B-B14F-4D97-AF65-F5344CB8AC3E}">
        <p14:creationId xmlns:p14="http://schemas.microsoft.com/office/powerpoint/2010/main" val="3229425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As mentioned earlier, competence includes </a:t>
            </a:r>
            <a:r>
              <a:rPr lang="en-US" altLang="en-US" b="1" dirty="0" smtClean="0"/>
              <a:t>K</a:t>
            </a:r>
            <a:r>
              <a:rPr lang="en-US" altLang="en-US" dirty="0" smtClean="0"/>
              <a:t>nowledge, </a:t>
            </a:r>
            <a:r>
              <a:rPr lang="en-US" altLang="en-US" b="1" dirty="0" smtClean="0"/>
              <a:t>A</a:t>
            </a:r>
            <a:r>
              <a:rPr lang="en-US" altLang="en-US" dirty="0" smtClean="0"/>
              <a:t>ttitudes and </a:t>
            </a:r>
            <a:r>
              <a:rPr lang="en-US" altLang="en-US" b="1" dirty="0" smtClean="0"/>
              <a:t>S</a:t>
            </a:r>
            <a:r>
              <a:rPr lang="en-US" altLang="en-US" dirty="0" smtClean="0"/>
              <a:t>kills, and all three should be included in the assessment process. </a:t>
            </a:r>
          </a:p>
          <a:p>
            <a:endParaRPr lang="en-US" altLang="en-US" dirty="0" smtClean="0"/>
          </a:p>
          <a:p>
            <a:r>
              <a:rPr lang="en-US" altLang="en-US" dirty="0" smtClean="0"/>
              <a:t>Teachers often find the assessment of attitudinal problems to be most challenging. It is important to note that assessment usually drives learning. Thus, if we truly value something (e.g. professional behaviors), we should assess it. </a:t>
            </a:r>
          </a:p>
          <a:p>
            <a:endParaRPr lang="en-US" altLang="en-US" dirty="0" smtClean="0"/>
          </a:p>
          <a:p>
            <a:r>
              <a:rPr lang="en-US" altLang="en-US" dirty="0" smtClean="0"/>
              <a:t>The methods required to adequately assess knowledge vs. attitudes vs. technical skills are quite different and must be carefully considered. </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1551121F-6014-4076-B85C-74D0FFD9826C}" type="slidenum">
              <a:rPr lang="en-US" altLang="en-US" smtClean="0">
                <a:latin typeface="Times New Roman" pitchFamily="18" charset="0"/>
              </a:rPr>
              <a:pPr/>
              <a:t>14</a:t>
            </a:fld>
            <a:endParaRPr lang="en-US" altLang="en-US" smtClean="0">
              <a:latin typeface="Times New Roman" pitchFamily="18" charset="0"/>
            </a:endParaRPr>
          </a:p>
        </p:txBody>
      </p:sp>
    </p:spTree>
    <p:extLst>
      <p:ext uri="{BB962C8B-B14F-4D97-AF65-F5344CB8AC3E}">
        <p14:creationId xmlns:p14="http://schemas.microsoft.com/office/powerpoint/2010/main" val="427521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As mentioned earlier, competence includes </a:t>
            </a:r>
            <a:r>
              <a:rPr lang="en-US" altLang="en-US" b="1" dirty="0" smtClean="0"/>
              <a:t>K</a:t>
            </a:r>
            <a:r>
              <a:rPr lang="en-US" altLang="en-US" dirty="0" smtClean="0"/>
              <a:t>nowledge, </a:t>
            </a:r>
            <a:r>
              <a:rPr lang="en-US" altLang="en-US" b="1" dirty="0" smtClean="0"/>
              <a:t>A</a:t>
            </a:r>
            <a:r>
              <a:rPr lang="en-US" altLang="en-US" dirty="0" smtClean="0"/>
              <a:t>ttitudes and </a:t>
            </a:r>
            <a:r>
              <a:rPr lang="en-US" altLang="en-US" b="1" dirty="0" smtClean="0"/>
              <a:t>S</a:t>
            </a:r>
            <a:r>
              <a:rPr lang="en-US" altLang="en-US" dirty="0" smtClean="0"/>
              <a:t>kills, and all three should be included in the assessment process. </a:t>
            </a:r>
          </a:p>
          <a:p>
            <a:endParaRPr lang="en-US" altLang="en-US" dirty="0" smtClean="0"/>
          </a:p>
          <a:p>
            <a:r>
              <a:rPr lang="en-US" altLang="en-US" dirty="0" smtClean="0"/>
              <a:t>Teachers often find the assessment of attitudinal problems to be most challenging. It is important to note that assessment usually drives learning. Thus, if we truly value something (e.g. professional behaviors), we should assess it. </a:t>
            </a:r>
          </a:p>
          <a:p>
            <a:endParaRPr lang="en-US" altLang="en-US" dirty="0" smtClean="0"/>
          </a:p>
          <a:p>
            <a:r>
              <a:rPr lang="en-US" altLang="en-US" dirty="0" smtClean="0"/>
              <a:t>The methods required to adequately assess knowledge vs. attitudes vs. technical skills are quite different and must be carefully considered. </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1551121F-6014-4076-B85C-74D0FFD9826C}" type="slidenum">
              <a:rPr lang="en-US" altLang="en-US" smtClean="0">
                <a:latin typeface="Times New Roman" pitchFamily="18" charset="0"/>
              </a:rPr>
              <a:pPr/>
              <a:t>15</a:t>
            </a:fld>
            <a:endParaRPr lang="en-US" altLang="en-US" smtClean="0">
              <a:latin typeface="Times New Roman" pitchFamily="18" charset="0"/>
            </a:endParaRPr>
          </a:p>
        </p:txBody>
      </p:sp>
    </p:spTree>
    <p:extLst>
      <p:ext uri="{BB962C8B-B14F-4D97-AF65-F5344CB8AC3E}">
        <p14:creationId xmlns:p14="http://schemas.microsoft.com/office/powerpoint/2010/main" val="359821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Miller’s pyramid describes different levels of competence, from the simplest level (the base of the pyramid) to the most complex level (the tip of the pyramid).  For example, a learner may be aware (</a:t>
            </a:r>
            <a:r>
              <a:rPr lang="en-US" altLang="en-US" u="sng" dirty="0" smtClean="0"/>
              <a:t>know)</a:t>
            </a:r>
            <a:r>
              <a:rPr lang="en-US" altLang="en-US" dirty="0" smtClean="0"/>
              <a:t> of the importance of good communications skills when conducting an interview with an interpreter, be able to describe (</a:t>
            </a:r>
            <a:r>
              <a:rPr lang="en-US" altLang="en-US" u="sng" dirty="0" smtClean="0"/>
              <a:t>know how</a:t>
            </a:r>
            <a:r>
              <a:rPr lang="en-US" altLang="en-US" dirty="0" smtClean="0"/>
              <a:t>) the principles of  how this should be done, demonstrate (</a:t>
            </a:r>
            <a:r>
              <a:rPr lang="en-US" altLang="en-US" u="sng" dirty="0" smtClean="0"/>
              <a:t>show how</a:t>
            </a:r>
            <a:r>
              <a:rPr lang="en-US" altLang="en-US" dirty="0" smtClean="0"/>
              <a:t>) these communication skills in a role play or simulation, and finally communicate according to these principles in the clinical setting (</a:t>
            </a:r>
            <a:r>
              <a:rPr lang="en-US" altLang="en-US" u="sng" dirty="0" smtClean="0"/>
              <a:t>does</a:t>
            </a:r>
            <a:r>
              <a:rPr lang="en-US" altLang="en-US" dirty="0" smtClean="0"/>
              <a:t>).</a:t>
            </a:r>
          </a:p>
          <a:p>
            <a:endParaRPr lang="en-US" altLang="en-US" dirty="0" smtClean="0"/>
          </a:p>
          <a:p>
            <a:r>
              <a:rPr lang="en-US" altLang="en-US" dirty="0" smtClean="0"/>
              <a:t>As much as possible, we should strive to assess the ‘tip of the pyramid’, which is often the most difficult to assess. This requires direct observation ‘in the field’, and is the most ‘authentic’ assessment of clinical competence. </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5AB3F69F-CECF-43AC-8A41-1A2B2708DAA9}" type="slidenum">
              <a:rPr lang="en-US" altLang="en-US" smtClean="0">
                <a:latin typeface="Times New Roman" pitchFamily="18" charset="0"/>
              </a:rPr>
              <a:pPr/>
              <a:t>16</a:t>
            </a:fld>
            <a:endParaRPr lang="en-US" altLang="en-US" smtClean="0">
              <a:latin typeface="Times New Roman" pitchFamily="18" charset="0"/>
            </a:endParaRPr>
          </a:p>
        </p:txBody>
      </p:sp>
    </p:spTree>
    <p:extLst>
      <p:ext uri="{BB962C8B-B14F-4D97-AF65-F5344CB8AC3E}">
        <p14:creationId xmlns:p14="http://schemas.microsoft.com/office/powerpoint/2010/main" val="1924221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It is also important to review WHO will be evaluating the learning and to discuss the benefits of multiple stakeholder perspectives. </a:t>
            </a:r>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648" eaLnBrk="0" hangingPunct="0">
              <a:defRPr>
                <a:solidFill>
                  <a:schemeClr val="tx1"/>
                </a:solidFill>
                <a:latin typeface="Arial" charset="0"/>
              </a:defRPr>
            </a:lvl1pPr>
            <a:lvl2pPr marL="729057" indent="-280406" defTabSz="906648" eaLnBrk="0" hangingPunct="0">
              <a:defRPr>
                <a:solidFill>
                  <a:schemeClr val="tx1"/>
                </a:solidFill>
                <a:latin typeface="Arial" charset="0"/>
              </a:defRPr>
            </a:lvl2pPr>
            <a:lvl3pPr marL="1121626" indent="-224325" defTabSz="906648" eaLnBrk="0" hangingPunct="0">
              <a:defRPr>
                <a:solidFill>
                  <a:schemeClr val="tx1"/>
                </a:solidFill>
                <a:latin typeface="Arial" charset="0"/>
              </a:defRPr>
            </a:lvl3pPr>
            <a:lvl4pPr marL="1570276" indent="-224325" defTabSz="906648" eaLnBrk="0" hangingPunct="0">
              <a:defRPr>
                <a:solidFill>
                  <a:schemeClr val="tx1"/>
                </a:solidFill>
                <a:latin typeface="Arial" charset="0"/>
              </a:defRPr>
            </a:lvl4pPr>
            <a:lvl5pPr marL="2018927" indent="-224325" defTabSz="906648" eaLnBrk="0" hangingPunct="0">
              <a:defRPr>
                <a:solidFill>
                  <a:schemeClr val="tx1"/>
                </a:solidFill>
                <a:latin typeface="Arial" charset="0"/>
              </a:defRPr>
            </a:lvl5pPr>
            <a:lvl6pPr marL="2467577" indent="-224325" defTabSz="906648" eaLnBrk="0" fontAlgn="base" hangingPunct="0">
              <a:spcBef>
                <a:spcPct val="0"/>
              </a:spcBef>
              <a:spcAft>
                <a:spcPct val="0"/>
              </a:spcAft>
              <a:defRPr>
                <a:solidFill>
                  <a:schemeClr val="tx1"/>
                </a:solidFill>
                <a:latin typeface="Arial" charset="0"/>
              </a:defRPr>
            </a:lvl6pPr>
            <a:lvl7pPr marL="2916227" indent="-224325" defTabSz="906648" eaLnBrk="0" fontAlgn="base" hangingPunct="0">
              <a:spcBef>
                <a:spcPct val="0"/>
              </a:spcBef>
              <a:spcAft>
                <a:spcPct val="0"/>
              </a:spcAft>
              <a:defRPr>
                <a:solidFill>
                  <a:schemeClr val="tx1"/>
                </a:solidFill>
                <a:latin typeface="Arial" charset="0"/>
              </a:defRPr>
            </a:lvl7pPr>
            <a:lvl8pPr marL="3364878" indent="-224325" defTabSz="906648" eaLnBrk="0" fontAlgn="base" hangingPunct="0">
              <a:spcBef>
                <a:spcPct val="0"/>
              </a:spcBef>
              <a:spcAft>
                <a:spcPct val="0"/>
              </a:spcAft>
              <a:defRPr>
                <a:solidFill>
                  <a:schemeClr val="tx1"/>
                </a:solidFill>
                <a:latin typeface="Arial" charset="0"/>
              </a:defRPr>
            </a:lvl8pPr>
            <a:lvl9pPr marL="3813528" indent="-224325" defTabSz="906648" eaLnBrk="0" fontAlgn="base" hangingPunct="0">
              <a:spcBef>
                <a:spcPct val="0"/>
              </a:spcBef>
              <a:spcAft>
                <a:spcPct val="0"/>
              </a:spcAft>
              <a:defRPr>
                <a:solidFill>
                  <a:schemeClr val="tx1"/>
                </a:solidFill>
                <a:latin typeface="Arial" charset="0"/>
              </a:defRPr>
            </a:lvl9pPr>
          </a:lstStyle>
          <a:p>
            <a:fld id="{9A30949D-F149-482A-AED2-CAF1882A23E3}" type="slidenum">
              <a:rPr lang="en-US" altLang="en-US" smtClean="0">
                <a:latin typeface="Times New Roman" pitchFamily="18" charset="0"/>
              </a:rPr>
              <a:pPr/>
              <a:t>22</a:t>
            </a:fld>
            <a:endParaRPr lang="en-US" altLang="en-US" smtClean="0">
              <a:latin typeface="Times New Roman" pitchFamily="18" charset="0"/>
            </a:endParaRPr>
          </a:p>
        </p:txBody>
      </p:sp>
    </p:spTree>
    <p:extLst>
      <p:ext uri="{BB962C8B-B14F-4D97-AF65-F5344CB8AC3E}">
        <p14:creationId xmlns:p14="http://schemas.microsoft.com/office/powerpoint/2010/main" val="21441565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2443" y="104185"/>
            <a:ext cx="1713461" cy="1713461"/>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3377" y="5576887"/>
            <a:ext cx="1381125" cy="962025"/>
          </a:xfrm>
          <a:prstGeom prst="rect">
            <a:avLst/>
          </a:prstGeom>
        </p:spPr>
      </p:pic>
    </p:spTree>
    <p:extLst>
      <p:ext uri="{BB962C8B-B14F-4D97-AF65-F5344CB8AC3E}">
        <p14:creationId xmlns:p14="http://schemas.microsoft.com/office/powerpoint/2010/main" val="156418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70C059D-DA94-4A61-AFD7-74AAC5937EEB}"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spTree>
    <p:extLst>
      <p:ext uri="{BB962C8B-B14F-4D97-AF65-F5344CB8AC3E}">
        <p14:creationId xmlns:p14="http://schemas.microsoft.com/office/powerpoint/2010/main" val="322259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70C059D-DA94-4A61-AFD7-74AAC5937EEB}"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spTree>
    <p:extLst>
      <p:ext uri="{BB962C8B-B14F-4D97-AF65-F5344CB8AC3E}">
        <p14:creationId xmlns:p14="http://schemas.microsoft.com/office/powerpoint/2010/main" val="2384510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0175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295400"/>
            <a:ext cx="53848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95400"/>
            <a:ext cx="53848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0129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017587"/>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295400"/>
            <a:ext cx="10972800" cy="4876800"/>
          </a:xfrm>
        </p:spPr>
        <p:txBody>
          <a:bodyPr/>
          <a:lstStyle/>
          <a:p>
            <a:pPr lvl="0"/>
            <a:endParaRPr lang="en-US" noProof="0" smtClean="0"/>
          </a:p>
        </p:txBody>
      </p:sp>
    </p:spTree>
    <p:extLst>
      <p:ext uri="{BB962C8B-B14F-4D97-AF65-F5344CB8AC3E}">
        <p14:creationId xmlns:p14="http://schemas.microsoft.com/office/powerpoint/2010/main" val="251064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70C059D-DA94-4A61-AFD7-74AAC5937EEB}"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spTree>
    <p:extLst>
      <p:ext uri="{BB962C8B-B14F-4D97-AF65-F5344CB8AC3E}">
        <p14:creationId xmlns:p14="http://schemas.microsoft.com/office/powerpoint/2010/main" val="373204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70C059D-DA94-4A61-AFD7-74AAC5937EEB}"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spTree>
    <p:extLst>
      <p:ext uri="{BB962C8B-B14F-4D97-AF65-F5344CB8AC3E}">
        <p14:creationId xmlns:p14="http://schemas.microsoft.com/office/powerpoint/2010/main" val="2411658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70C059D-DA94-4A61-AFD7-74AAC5937EEB}"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spTree>
    <p:extLst>
      <p:ext uri="{BB962C8B-B14F-4D97-AF65-F5344CB8AC3E}">
        <p14:creationId xmlns:p14="http://schemas.microsoft.com/office/powerpoint/2010/main" val="167378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270C059D-DA94-4A61-AFD7-74AAC5937EEB}" type="datetimeFigureOut">
              <a:rPr lang="en-US" smtClean="0"/>
              <a:t>6/4/2015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spTree>
    <p:extLst>
      <p:ext uri="{BB962C8B-B14F-4D97-AF65-F5344CB8AC3E}">
        <p14:creationId xmlns:p14="http://schemas.microsoft.com/office/powerpoint/2010/main" val="287635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270C059D-DA94-4A61-AFD7-74AAC5937EEB}" type="datetimeFigureOut">
              <a:rPr lang="en-US" smtClean="0"/>
              <a:t>6/4/2015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spTree>
    <p:extLst>
      <p:ext uri="{BB962C8B-B14F-4D97-AF65-F5344CB8AC3E}">
        <p14:creationId xmlns:p14="http://schemas.microsoft.com/office/powerpoint/2010/main" val="135050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270C059D-DA94-4A61-AFD7-74AAC5937EEB}" type="datetimeFigureOut">
              <a:rPr lang="en-US" smtClean="0"/>
              <a:t>6/4/2015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spTree>
    <p:extLst>
      <p:ext uri="{BB962C8B-B14F-4D97-AF65-F5344CB8AC3E}">
        <p14:creationId xmlns:p14="http://schemas.microsoft.com/office/powerpoint/2010/main" val="28433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70C059D-DA94-4A61-AFD7-74AAC5937EEB}"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spTree>
    <p:extLst>
      <p:ext uri="{BB962C8B-B14F-4D97-AF65-F5344CB8AC3E}">
        <p14:creationId xmlns:p14="http://schemas.microsoft.com/office/powerpoint/2010/main" val="2166400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70C059D-DA94-4A61-AFD7-74AAC5937EEB}"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B4BF7CA-7232-4277-AD49-F49A270C7ABD}" type="slidenum">
              <a:rPr lang="en-US" smtClean="0"/>
              <a:t>‹#›</a:t>
            </a:fld>
            <a:endParaRPr lang="en-US"/>
          </a:p>
        </p:txBody>
      </p:sp>
    </p:spTree>
    <p:extLst>
      <p:ext uri="{BB962C8B-B14F-4D97-AF65-F5344CB8AC3E}">
        <p14:creationId xmlns:p14="http://schemas.microsoft.com/office/powerpoint/2010/main" val="361114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Starting Your Teaching Journey at McGill – May 6 &amp; 7, 2015</a:t>
            </a:r>
            <a:endParaRPr lang="en-US" dirty="0"/>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85751" y="5835477"/>
            <a:ext cx="966787" cy="673418"/>
          </a:xfrm>
          <a:prstGeom prst="rect">
            <a:avLst/>
          </a:prstGeom>
        </p:spPr>
      </p:pic>
      <p:pic>
        <p:nvPicPr>
          <p:cNvPr id="8" name="Pictur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668415" y="122924"/>
            <a:ext cx="1370769" cy="1370769"/>
          </a:xfrm>
          <a:prstGeom prst="rect">
            <a:avLst/>
          </a:prstGeom>
        </p:spPr>
      </p:pic>
    </p:spTree>
    <p:extLst>
      <p:ext uri="{BB962C8B-B14F-4D97-AF65-F5344CB8AC3E}">
        <p14:creationId xmlns:p14="http://schemas.microsoft.com/office/powerpoint/2010/main" val="1118585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3600" b="1" i="0" kern="1200" cap="small" baseline="0">
          <a:solidFill>
            <a:schemeClr val="tx1"/>
          </a:solidFill>
          <a:latin typeface="Cambria" panose="02040503050406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2114" y="385384"/>
            <a:ext cx="9144000" cy="2387600"/>
          </a:xfrm>
        </p:spPr>
        <p:txBody>
          <a:bodyPr/>
          <a:lstStyle/>
          <a:p>
            <a:r>
              <a:rPr lang="en-US" dirty="0" smtClean="0"/>
              <a:t>Principles of assessment </a:t>
            </a:r>
            <a:br>
              <a:rPr lang="en-US" dirty="0" smtClean="0"/>
            </a:br>
            <a:r>
              <a:rPr lang="en-US" dirty="0" smtClean="0"/>
              <a:t>in the clinical setting</a:t>
            </a:r>
            <a:endParaRPr lang="en-US" dirty="0"/>
          </a:p>
        </p:txBody>
      </p:sp>
      <p:sp>
        <p:nvSpPr>
          <p:cNvPr id="3" name="Subtitle 2"/>
          <p:cNvSpPr>
            <a:spLocks noGrp="1"/>
          </p:cNvSpPr>
          <p:nvPr>
            <p:ph type="subTitle" idx="1"/>
          </p:nvPr>
        </p:nvSpPr>
        <p:spPr>
          <a:xfrm>
            <a:off x="773723" y="3002507"/>
            <a:ext cx="10785231" cy="3029103"/>
          </a:xfrm>
        </p:spPr>
        <p:txBody>
          <a:bodyPr>
            <a:normAutofit fontScale="92500" lnSpcReduction="10000"/>
          </a:bodyPr>
          <a:lstStyle/>
          <a:p>
            <a:endParaRPr lang="en-US" dirty="0" smtClean="0"/>
          </a:p>
          <a:p>
            <a:r>
              <a:rPr lang="en-US" sz="2000" dirty="0" smtClean="0"/>
              <a:t>Adriana Venturini, PT, MSc</a:t>
            </a:r>
          </a:p>
          <a:p>
            <a:r>
              <a:rPr lang="en-US" sz="2000" dirty="0" smtClean="0"/>
              <a:t>Assistant professor (professional) , ACCE Physical Therapy Program</a:t>
            </a:r>
          </a:p>
          <a:p>
            <a:r>
              <a:rPr lang="en-US" sz="1500" dirty="0" smtClean="0"/>
              <a:t>Adapted from Valérie Dory, MD PhD</a:t>
            </a:r>
          </a:p>
          <a:p>
            <a:r>
              <a:rPr lang="en-US" sz="1500" dirty="0" smtClean="0"/>
              <a:t>Undergraduate Medical Education</a:t>
            </a:r>
          </a:p>
          <a:p>
            <a:r>
              <a:rPr lang="en-US" sz="1600" dirty="0" smtClean="0"/>
              <a:t>Faculty </a:t>
            </a:r>
            <a:r>
              <a:rPr lang="en-US" sz="1600" dirty="0"/>
              <a:t>Development Team, Faculty of Medicine</a:t>
            </a:r>
          </a:p>
          <a:p>
            <a:r>
              <a:rPr lang="en-US" sz="1600" dirty="0"/>
              <a:t>Marion Dove, MD, Beth Cummings, MD, Laurie </a:t>
            </a:r>
            <a:r>
              <a:rPr lang="en-US" sz="1600" dirty="0" err="1"/>
              <a:t>Plotnick</a:t>
            </a:r>
            <a:r>
              <a:rPr lang="en-US" sz="1600" dirty="0"/>
              <a:t>, </a:t>
            </a:r>
            <a:r>
              <a:rPr lang="en-US" sz="1600" dirty="0" smtClean="0"/>
              <a:t>MD</a:t>
            </a:r>
          </a:p>
          <a:p>
            <a:r>
              <a:rPr lang="en-US" sz="1600" dirty="0"/>
              <a:t>McGill </a:t>
            </a:r>
            <a:r>
              <a:rPr lang="en-US" sz="1600" dirty="0" smtClean="0"/>
              <a:t>University</a:t>
            </a:r>
          </a:p>
          <a:p>
            <a:r>
              <a:rPr lang="en-US" sz="1600" dirty="0" smtClean="0"/>
              <a:t>Spring Clinical Day June 10</a:t>
            </a:r>
            <a:r>
              <a:rPr lang="en-US" sz="1600" baseline="30000" dirty="0" smtClean="0"/>
              <a:t>th</a:t>
            </a:r>
            <a:r>
              <a:rPr lang="en-US" sz="1600" dirty="0" smtClean="0"/>
              <a:t>, 2015</a:t>
            </a:r>
            <a:endParaRPr lang="en-US" sz="1600" dirty="0"/>
          </a:p>
          <a:p>
            <a:endParaRPr lang="en-US" sz="1600" dirty="0"/>
          </a:p>
          <a:p>
            <a:endParaRPr lang="en-US" sz="1500" dirty="0" smtClean="0"/>
          </a:p>
        </p:txBody>
      </p:sp>
    </p:spTree>
    <p:extLst>
      <p:ext uri="{BB962C8B-B14F-4D97-AF65-F5344CB8AC3E}">
        <p14:creationId xmlns:p14="http://schemas.microsoft.com/office/powerpoint/2010/main" val="2275019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dirty="0">
                <a:solidFill>
                  <a:schemeClr val="tx1">
                    <a:lumMod val="95000"/>
                    <a:lumOff val="5000"/>
                  </a:schemeClr>
                </a:solidFill>
              </a:rPr>
              <a:t>The Assessment Continuum</a:t>
            </a:r>
          </a:p>
        </p:txBody>
      </p:sp>
      <p:sp>
        <p:nvSpPr>
          <p:cNvPr id="47107" name="Line 3"/>
          <p:cNvSpPr>
            <a:spLocks noChangeShapeType="1"/>
          </p:cNvSpPr>
          <p:nvPr/>
        </p:nvSpPr>
        <p:spPr bwMode="auto">
          <a:xfrm flipV="1">
            <a:off x="2743200" y="3429000"/>
            <a:ext cx="0" cy="914400"/>
          </a:xfrm>
          <a:prstGeom prst="line">
            <a:avLst/>
          </a:prstGeom>
          <a:noFill/>
          <a:ln w="38100">
            <a:solidFill>
              <a:schemeClr val="tx1"/>
            </a:solidFill>
            <a:round/>
            <a:headEnd/>
            <a:tailEnd type="triangle" w="med" len="med"/>
          </a:ln>
        </p:spPr>
        <p:txBody>
          <a:bodyPr/>
          <a:lstStyle/>
          <a:p>
            <a:pPr>
              <a:defRPr/>
            </a:pPr>
            <a:endParaRPr lang="en-US">
              <a:solidFill>
                <a:schemeClr val="tx1">
                  <a:lumMod val="95000"/>
                  <a:lumOff val="5000"/>
                </a:schemeClr>
              </a:solidFill>
            </a:endParaRPr>
          </a:p>
        </p:txBody>
      </p:sp>
      <p:sp>
        <p:nvSpPr>
          <p:cNvPr id="47108" name="Line 4"/>
          <p:cNvSpPr>
            <a:spLocks noChangeShapeType="1"/>
          </p:cNvSpPr>
          <p:nvPr/>
        </p:nvSpPr>
        <p:spPr bwMode="auto">
          <a:xfrm flipV="1">
            <a:off x="5867400" y="3505200"/>
            <a:ext cx="0" cy="914400"/>
          </a:xfrm>
          <a:prstGeom prst="line">
            <a:avLst/>
          </a:prstGeom>
          <a:noFill/>
          <a:ln w="38100">
            <a:solidFill>
              <a:schemeClr val="tx1"/>
            </a:solidFill>
            <a:round/>
            <a:headEnd/>
            <a:tailEnd type="triangle" w="med" len="med"/>
          </a:ln>
        </p:spPr>
        <p:txBody>
          <a:bodyPr/>
          <a:lstStyle/>
          <a:p>
            <a:pPr>
              <a:defRPr/>
            </a:pPr>
            <a:endParaRPr lang="en-US">
              <a:solidFill>
                <a:schemeClr val="tx1">
                  <a:lumMod val="95000"/>
                  <a:lumOff val="5000"/>
                </a:schemeClr>
              </a:solidFill>
            </a:endParaRPr>
          </a:p>
        </p:txBody>
      </p:sp>
      <p:sp>
        <p:nvSpPr>
          <p:cNvPr id="47109" name="Line 5"/>
          <p:cNvSpPr>
            <a:spLocks noChangeShapeType="1"/>
          </p:cNvSpPr>
          <p:nvPr/>
        </p:nvSpPr>
        <p:spPr bwMode="auto">
          <a:xfrm flipV="1">
            <a:off x="9296400" y="3429000"/>
            <a:ext cx="0" cy="914400"/>
          </a:xfrm>
          <a:prstGeom prst="line">
            <a:avLst/>
          </a:prstGeom>
          <a:noFill/>
          <a:ln w="38100">
            <a:solidFill>
              <a:schemeClr val="tx1"/>
            </a:solidFill>
            <a:round/>
            <a:headEnd/>
            <a:tailEnd type="triangle" w="med" len="med"/>
          </a:ln>
        </p:spPr>
        <p:txBody>
          <a:bodyPr/>
          <a:lstStyle/>
          <a:p>
            <a:pPr>
              <a:defRPr/>
            </a:pPr>
            <a:endParaRPr lang="en-US">
              <a:solidFill>
                <a:schemeClr val="tx1">
                  <a:lumMod val="95000"/>
                  <a:lumOff val="5000"/>
                </a:schemeClr>
              </a:solidFill>
            </a:endParaRPr>
          </a:p>
        </p:txBody>
      </p:sp>
      <p:sp>
        <p:nvSpPr>
          <p:cNvPr id="47110" name="Line 6"/>
          <p:cNvSpPr>
            <a:spLocks noChangeShapeType="1"/>
          </p:cNvSpPr>
          <p:nvPr/>
        </p:nvSpPr>
        <p:spPr bwMode="auto">
          <a:xfrm>
            <a:off x="2514600" y="2362200"/>
            <a:ext cx="7315200" cy="0"/>
          </a:xfrm>
          <a:prstGeom prst="line">
            <a:avLst/>
          </a:prstGeom>
          <a:noFill/>
          <a:ln w="19050">
            <a:solidFill>
              <a:schemeClr val="tx1"/>
            </a:solidFill>
            <a:round/>
            <a:headEnd/>
            <a:tailEnd/>
          </a:ln>
        </p:spPr>
        <p:txBody>
          <a:bodyPr/>
          <a:lstStyle/>
          <a:p>
            <a:pPr>
              <a:defRPr/>
            </a:pPr>
            <a:endParaRPr lang="en-US">
              <a:solidFill>
                <a:schemeClr val="tx1">
                  <a:lumMod val="95000"/>
                  <a:lumOff val="5000"/>
                </a:schemeClr>
              </a:solidFill>
            </a:endParaRPr>
          </a:p>
        </p:txBody>
      </p:sp>
      <p:sp>
        <p:nvSpPr>
          <p:cNvPr id="165895" name="Text Box 7"/>
          <p:cNvSpPr txBox="1">
            <a:spLocks noChangeArrowheads="1"/>
          </p:cNvSpPr>
          <p:nvPr/>
        </p:nvSpPr>
        <p:spPr bwMode="auto">
          <a:xfrm>
            <a:off x="2514600" y="2590800"/>
            <a:ext cx="685800" cy="579438"/>
          </a:xfrm>
          <a:prstGeom prst="rect">
            <a:avLst/>
          </a:prstGeom>
          <a:noFill/>
          <a:ln w="19050" algn="ctr">
            <a:noFill/>
            <a:miter lim="800000"/>
            <a:headEnd/>
            <a:tailEnd/>
          </a:ln>
          <a:effectLst/>
        </p:spPr>
        <p:txBody>
          <a:bodyPr>
            <a:spAutoFit/>
          </a:bodyPr>
          <a:lstStyle/>
          <a:p>
            <a:pPr>
              <a:spcBef>
                <a:spcPct val="50000"/>
              </a:spcBef>
              <a:defRPr/>
            </a:pPr>
            <a:r>
              <a:rPr lang="en-US" sz="3200" b="1">
                <a:solidFill>
                  <a:schemeClr val="tx1">
                    <a:lumMod val="95000"/>
                    <a:lumOff val="5000"/>
                  </a:schemeClr>
                </a:solidFill>
                <a:effectLst>
                  <a:outerShdw blurRad="38100" dist="38100" dir="2700000" algn="tl">
                    <a:srgbClr val="C0C0C0"/>
                  </a:outerShdw>
                </a:effectLst>
              </a:rPr>
              <a:t>A</a:t>
            </a:r>
          </a:p>
        </p:txBody>
      </p:sp>
      <p:sp>
        <p:nvSpPr>
          <p:cNvPr id="165896" name="Text Box 8"/>
          <p:cNvSpPr txBox="1">
            <a:spLocks noChangeArrowheads="1"/>
          </p:cNvSpPr>
          <p:nvPr/>
        </p:nvSpPr>
        <p:spPr bwMode="auto">
          <a:xfrm>
            <a:off x="9067800" y="2514600"/>
            <a:ext cx="685800" cy="579438"/>
          </a:xfrm>
          <a:prstGeom prst="rect">
            <a:avLst/>
          </a:prstGeom>
          <a:noFill/>
          <a:ln w="19050" algn="ctr">
            <a:noFill/>
            <a:miter lim="800000"/>
            <a:headEnd/>
            <a:tailEnd/>
          </a:ln>
          <a:effectLst/>
        </p:spPr>
        <p:txBody>
          <a:bodyPr>
            <a:spAutoFit/>
          </a:bodyPr>
          <a:lstStyle/>
          <a:p>
            <a:pPr>
              <a:spcBef>
                <a:spcPct val="50000"/>
              </a:spcBef>
              <a:defRPr/>
            </a:pPr>
            <a:r>
              <a:rPr lang="en-US" sz="3200" b="1" dirty="0">
                <a:solidFill>
                  <a:schemeClr val="tx1">
                    <a:lumMod val="95000"/>
                    <a:lumOff val="5000"/>
                  </a:schemeClr>
                </a:solidFill>
                <a:effectLst>
                  <a:outerShdw blurRad="38100" dist="38100" dir="2700000" algn="tl">
                    <a:srgbClr val="C0C0C0"/>
                  </a:outerShdw>
                </a:effectLst>
              </a:rPr>
              <a:t>B</a:t>
            </a:r>
          </a:p>
        </p:txBody>
      </p:sp>
      <p:sp>
        <p:nvSpPr>
          <p:cNvPr id="47113" name="Text Box 9"/>
          <p:cNvSpPr txBox="1">
            <a:spLocks noChangeArrowheads="1"/>
          </p:cNvSpPr>
          <p:nvPr/>
        </p:nvSpPr>
        <p:spPr bwMode="auto">
          <a:xfrm>
            <a:off x="3429000" y="4725880"/>
            <a:ext cx="1905000" cy="946150"/>
          </a:xfrm>
          <a:prstGeom prst="rect">
            <a:avLst/>
          </a:prstGeom>
          <a:noFill/>
          <a:ln w="19050" algn="ctr">
            <a:noFill/>
            <a:miter lim="800000"/>
            <a:headEnd/>
            <a:tailEnd/>
          </a:ln>
        </p:spPr>
        <p:txBody>
          <a:bodyPr>
            <a:spAutoFit/>
          </a:bodyPr>
          <a:lstStyle/>
          <a:p>
            <a:pPr algn="ctr">
              <a:spcBef>
                <a:spcPct val="50000"/>
              </a:spcBef>
              <a:defRPr/>
            </a:pPr>
            <a:r>
              <a:rPr lang="en-US" sz="2800" dirty="0">
                <a:solidFill>
                  <a:schemeClr val="tx1">
                    <a:lumMod val="95000"/>
                    <a:lumOff val="5000"/>
                  </a:schemeClr>
                </a:solidFill>
              </a:rPr>
              <a:t>Formative assessment</a:t>
            </a:r>
          </a:p>
        </p:txBody>
      </p:sp>
      <p:sp>
        <p:nvSpPr>
          <p:cNvPr id="47114" name="Text Box 10"/>
          <p:cNvSpPr txBox="1">
            <a:spLocks noChangeArrowheads="1"/>
          </p:cNvSpPr>
          <p:nvPr/>
        </p:nvSpPr>
        <p:spPr bwMode="auto">
          <a:xfrm>
            <a:off x="8229600" y="4724400"/>
            <a:ext cx="2133600" cy="946150"/>
          </a:xfrm>
          <a:prstGeom prst="rect">
            <a:avLst/>
          </a:prstGeom>
          <a:noFill/>
          <a:ln w="19050" algn="ctr">
            <a:noFill/>
            <a:miter lim="800000"/>
            <a:headEnd/>
            <a:tailEnd/>
          </a:ln>
        </p:spPr>
        <p:txBody>
          <a:bodyPr>
            <a:spAutoFit/>
          </a:bodyPr>
          <a:lstStyle/>
          <a:p>
            <a:pPr algn="ctr">
              <a:spcBef>
                <a:spcPct val="50000"/>
              </a:spcBef>
              <a:defRPr/>
            </a:pPr>
            <a:r>
              <a:rPr lang="en-US" sz="2800" dirty="0">
                <a:solidFill>
                  <a:schemeClr val="tx1">
                    <a:lumMod val="95000"/>
                    <a:lumOff val="5000"/>
                  </a:schemeClr>
                </a:solidFill>
              </a:rPr>
              <a:t>Summative assessment</a:t>
            </a:r>
          </a:p>
        </p:txBody>
      </p:sp>
    </p:spTree>
    <p:extLst>
      <p:ext uri="{BB962C8B-B14F-4D97-AF65-F5344CB8AC3E}">
        <p14:creationId xmlns:p14="http://schemas.microsoft.com/office/powerpoint/2010/main" val="2657210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dirty="0">
                <a:solidFill>
                  <a:schemeClr val="tx1">
                    <a:lumMod val="95000"/>
                    <a:lumOff val="5000"/>
                  </a:schemeClr>
                </a:solidFill>
              </a:rPr>
              <a:t>The Assessment Continuum</a:t>
            </a:r>
          </a:p>
        </p:txBody>
      </p:sp>
      <p:sp>
        <p:nvSpPr>
          <p:cNvPr id="49155" name="Rectangle 3"/>
          <p:cNvSpPr>
            <a:spLocks noGrp="1" noChangeArrowheads="1"/>
          </p:cNvSpPr>
          <p:nvPr>
            <p:ph type="body" idx="1"/>
          </p:nvPr>
        </p:nvSpPr>
        <p:spPr>
          <a:xfrm>
            <a:off x="2209800" y="1828800"/>
            <a:ext cx="7772400" cy="4114800"/>
          </a:xfrm>
        </p:spPr>
        <p:txBody>
          <a:bodyPr>
            <a:normAutofit fontScale="92500" lnSpcReduction="10000"/>
          </a:bodyPr>
          <a:lstStyle/>
          <a:p>
            <a:pPr eaLnBrk="1" hangingPunct="1">
              <a:lnSpc>
                <a:spcPct val="90000"/>
              </a:lnSpc>
              <a:buClr>
                <a:srgbClr val="595959"/>
              </a:buClr>
              <a:buFont typeface="Wingdings" pitchFamily="2" charset="2"/>
              <a:buNone/>
            </a:pPr>
            <a:r>
              <a:rPr lang="en-US" altLang="en-US" sz="3200" b="1" i="1" dirty="0">
                <a:solidFill>
                  <a:srgbClr val="0D0D0D"/>
                </a:solidFill>
              </a:rPr>
              <a:t>Formative Assessment:</a:t>
            </a:r>
            <a:r>
              <a:rPr lang="en-US" altLang="en-US" sz="3200" dirty="0">
                <a:solidFill>
                  <a:srgbClr val="0D0D0D"/>
                </a:solidFill>
              </a:rPr>
              <a:t>  </a:t>
            </a:r>
          </a:p>
          <a:p>
            <a:pPr eaLnBrk="1" hangingPunct="1">
              <a:lnSpc>
                <a:spcPct val="90000"/>
              </a:lnSpc>
              <a:buClr>
                <a:srgbClr val="595959"/>
              </a:buClr>
              <a:buFont typeface="Wingdings" pitchFamily="2" charset="2"/>
              <a:buNone/>
            </a:pPr>
            <a:r>
              <a:rPr lang="en-US" altLang="en-US" sz="3200" dirty="0">
                <a:solidFill>
                  <a:srgbClr val="0D0D0D"/>
                </a:solidFill>
              </a:rPr>
              <a:t>	</a:t>
            </a:r>
            <a:r>
              <a:rPr lang="en-US" altLang="en-US" dirty="0">
                <a:solidFill>
                  <a:srgbClr val="0D0D0D"/>
                </a:solidFill>
              </a:rPr>
              <a:t>A</a:t>
            </a:r>
            <a:r>
              <a:rPr lang="en-US" altLang="en-US" sz="3200" dirty="0">
                <a:solidFill>
                  <a:srgbClr val="0D0D0D"/>
                </a:solidFill>
              </a:rPr>
              <a:t>ssessment done with the intent of providing ongoing information for individual or program modification</a:t>
            </a:r>
          </a:p>
          <a:p>
            <a:pPr eaLnBrk="1" hangingPunct="1">
              <a:lnSpc>
                <a:spcPct val="90000"/>
              </a:lnSpc>
              <a:buClr>
                <a:srgbClr val="595959"/>
              </a:buClr>
              <a:buFont typeface="Wingdings" pitchFamily="2" charset="2"/>
              <a:buNone/>
            </a:pPr>
            <a:endParaRPr lang="en-US" altLang="en-US" sz="1600" b="1" dirty="0">
              <a:solidFill>
                <a:srgbClr val="0D0D0D"/>
              </a:solidFill>
            </a:endParaRPr>
          </a:p>
          <a:p>
            <a:pPr eaLnBrk="1" hangingPunct="1">
              <a:lnSpc>
                <a:spcPct val="90000"/>
              </a:lnSpc>
              <a:buClr>
                <a:srgbClr val="595959"/>
              </a:buClr>
              <a:buFont typeface="Wingdings" pitchFamily="2" charset="2"/>
              <a:buNone/>
            </a:pPr>
            <a:r>
              <a:rPr lang="en-US" altLang="en-US" sz="3200" b="1" i="1" dirty="0">
                <a:solidFill>
                  <a:srgbClr val="0D0D0D"/>
                </a:solidFill>
              </a:rPr>
              <a:t>Summative Assessment:</a:t>
            </a:r>
            <a:r>
              <a:rPr lang="en-US" altLang="en-US" sz="3200" dirty="0">
                <a:solidFill>
                  <a:srgbClr val="0D0D0D"/>
                </a:solidFill>
              </a:rPr>
              <a:t>  </a:t>
            </a:r>
          </a:p>
          <a:p>
            <a:pPr eaLnBrk="1" hangingPunct="1">
              <a:lnSpc>
                <a:spcPct val="90000"/>
              </a:lnSpc>
              <a:buClr>
                <a:srgbClr val="595959"/>
              </a:buClr>
              <a:buFont typeface="Wingdings" pitchFamily="2" charset="2"/>
              <a:buNone/>
            </a:pPr>
            <a:r>
              <a:rPr lang="en-US" altLang="en-US" sz="3200" dirty="0">
                <a:solidFill>
                  <a:srgbClr val="0D0D0D"/>
                </a:solidFill>
              </a:rPr>
              <a:t>	Assessment done at the end of a course or program to determine whether the individual or program has met a set of predetermined expectations.</a:t>
            </a:r>
          </a:p>
        </p:txBody>
      </p:sp>
    </p:spTree>
    <p:extLst>
      <p:ext uri="{BB962C8B-B14F-4D97-AF65-F5344CB8AC3E}">
        <p14:creationId xmlns:p14="http://schemas.microsoft.com/office/powerpoint/2010/main" val="1410610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dirty="0">
                <a:solidFill>
                  <a:schemeClr val="tx1">
                    <a:lumMod val="95000"/>
                    <a:lumOff val="5000"/>
                  </a:schemeClr>
                </a:solidFill>
              </a:rPr>
              <a:t>What Do We assess?</a:t>
            </a:r>
          </a:p>
        </p:txBody>
      </p:sp>
      <p:grpSp>
        <p:nvGrpSpPr>
          <p:cNvPr id="2" name="Group 1"/>
          <p:cNvGrpSpPr/>
          <p:nvPr/>
        </p:nvGrpSpPr>
        <p:grpSpPr>
          <a:xfrm>
            <a:off x="1778106" y="1340768"/>
            <a:ext cx="8710383" cy="5328592"/>
            <a:chOff x="1403645" y="1397079"/>
            <a:chExt cx="6408717" cy="4912161"/>
          </a:xfrm>
        </p:grpSpPr>
        <p:sp>
          <p:nvSpPr>
            <p:cNvPr id="4" name="Rectangle 3"/>
            <p:cNvSpPr/>
            <p:nvPr/>
          </p:nvSpPr>
          <p:spPr>
            <a:xfrm>
              <a:off x="1403645" y="1397079"/>
              <a:ext cx="2122623" cy="1385931"/>
            </a:xfrm>
            <a:prstGeom prst="rect">
              <a:avLst/>
            </a:prstGeom>
            <a:solidFill>
              <a:schemeClr val="accent5"/>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41331" tIns="233445" rIns="341331" bIns="233445" numCol="1" spcCol="1270" anchor="ctr" anchorCtr="0">
              <a:noAutofit/>
            </a:bodyPr>
            <a:lstStyle/>
            <a:p>
              <a:pPr algn="ctr" defTabSz="1066800">
                <a:lnSpc>
                  <a:spcPct val="90000"/>
                </a:lnSpc>
                <a:spcBef>
                  <a:spcPct val="0"/>
                </a:spcBef>
                <a:spcAft>
                  <a:spcPct val="35000"/>
                </a:spcAft>
              </a:pPr>
              <a:r>
                <a:rPr lang="fr-CA" sz="2400" b="1" dirty="0" err="1"/>
                <a:t>Knowledge</a:t>
              </a:r>
              <a:endParaRPr lang="en-US" sz="2400" b="1" dirty="0"/>
            </a:p>
          </p:txBody>
        </p:sp>
        <p:sp>
          <p:nvSpPr>
            <p:cNvPr id="5" name="Freeform 4"/>
            <p:cNvSpPr/>
            <p:nvPr/>
          </p:nvSpPr>
          <p:spPr>
            <a:xfrm>
              <a:off x="2317619" y="2824265"/>
              <a:ext cx="294674" cy="294674"/>
            </a:xfrm>
            <a:custGeom>
              <a:avLst/>
              <a:gdLst>
                <a:gd name="connsiteX0" fmla="*/ 39059 w 294674"/>
                <a:gd name="connsiteY0" fmla="*/ 112683 h 294674"/>
                <a:gd name="connsiteX1" fmla="*/ 112683 w 294674"/>
                <a:gd name="connsiteY1" fmla="*/ 112683 h 294674"/>
                <a:gd name="connsiteX2" fmla="*/ 112683 w 294674"/>
                <a:gd name="connsiteY2" fmla="*/ 39059 h 294674"/>
                <a:gd name="connsiteX3" fmla="*/ 181991 w 294674"/>
                <a:gd name="connsiteY3" fmla="*/ 39059 h 294674"/>
                <a:gd name="connsiteX4" fmla="*/ 181991 w 294674"/>
                <a:gd name="connsiteY4" fmla="*/ 112683 h 294674"/>
                <a:gd name="connsiteX5" fmla="*/ 255615 w 294674"/>
                <a:gd name="connsiteY5" fmla="*/ 112683 h 294674"/>
                <a:gd name="connsiteX6" fmla="*/ 255615 w 294674"/>
                <a:gd name="connsiteY6" fmla="*/ 181991 h 294674"/>
                <a:gd name="connsiteX7" fmla="*/ 181991 w 294674"/>
                <a:gd name="connsiteY7" fmla="*/ 181991 h 294674"/>
                <a:gd name="connsiteX8" fmla="*/ 181991 w 294674"/>
                <a:gd name="connsiteY8" fmla="*/ 255615 h 294674"/>
                <a:gd name="connsiteX9" fmla="*/ 112683 w 294674"/>
                <a:gd name="connsiteY9" fmla="*/ 255615 h 294674"/>
                <a:gd name="connsiteX10" fmla="*/ 112683 w 294674"/>
                <a:gd name="connsiteY10" fmla="*/ 181991 h 294674"/>
                <a:gd name="connsiteX11" fmla="*/ 39059 w 294674"/>
                <a:gd name="connsiteY11" fmla="*/ 181991 h 294674"/>
                <a:gd name="connsiteX12" fmla="*/ 39059 w 294674"/>
                <a:gd name="connsiteY12" fmla="*/ 112683 h 294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674" h="294674">
                  <a:moveTo>
                    <a:pt x="39059" y="112683"/>
                  </a:moveTo>
                  <a:lnTo>
                    <a:pt x="112683" y="112683"/>
                  </a:lnTo>
                  <a:lnTo>
                    <a:pt x="112683" y="39059"/>
                  </a:lnTo>
                  <a:lnTo>
                    <a:pt x="181991" y="39059"/>
                  </a:lnTo>
                  <a:lnTo>
                    <a:pt x="181991" y="112683"/>
                  </a:lnTo>
                  <a:lnTo>
                    <a:pt x="255615" y="112683"/>
                  </a:lnTo>
                  <a:lnTo>
                    <a:pt x="255615" y="181991"/>
                  </a:lnTo>
                  <a:lnTo>
                    <a:pt x="181991" y="181991"/>
                  </a:lnTo>
                  <a:lnTo>
                    <a:pt x="181991" y="255615"/>
                  </a:lnTo>
                  <a:lnTo>
                    <a:pt x="112683" y="255615"/>
                  </a:lnTo>
                  <a:lnTo>
                    <a:pt x="112683" y="181991"/>
                  </a:lnTo>
                  <a:lnTo>
                    <a:pt x="39059" y="181991"/>
                  </a:lnTo>
                  <a:lnTo>
                    <a:pt x="39059" y="112683"/>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9059" tIns="112683" rIns="39059" bIns="112683" numCol="1" spcCol="1270" anchor="ctr" anchorCtr="0">
              <a:noAutofit/>
            </a:bodyPr>
            <a:lstStyle/>
            <a:p>
              <a:pPr algn="ctr" defTabSz="222250">
                <a:lnSpc>
                  <a:spcPct val="90000"/>
                </a:lnSpc>
                <a:spcBef>
                  <a:spcPct val="0"/>
                </a:spcBef>
                <a:spcAft>
                  <a:spcPct val="35000"/>
                </a:spcAft>
              </a:pPr>
              <a:endParaRPr lang="en-US" sz="500"/>
            </a:p>
          </p:txBody>
        </p:sp>
        <p:sp>
          <p:nvSpPr>
            <p:cNvPr id="6" name="Rectangle 5"/>
            <p:cNvSpPr/>
            <p:nvPr/>
          </p:nvSpPr>
          <p:spPr>
            <a:xfrm>
              <a:off x="1403645" y="3160194"/>
              <a:ext cx="2122623" cy="1385931"/>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41331" tIns="233445" rIns="341331" bIns="233445" numCol="1" spcCol="1270" anchor="ctr" anchorCtr="0">
              <a:noAutofit/>
            </a:bodyPr>
            <a:lstStyle/>
            <a:p>
              <a:pPr algn="ctr" defTabSz="1066800">
                <a:lnSpc>
                  <a:spcPct val="90000"/>
                </a:lnSpc>
                <a:spcBef>
                  <a:spcPct val="0"/>
                </a:spcBef>
                <a:spcAft>
                  <a:spcPct val="35000"/>
                </a:spcAft>
              </a:pPr>
              <a:r>
                <a:rPr lang="fr-CA" sz="2400" b="1" dirty="0" err="1"/>
                <a:t>Skills</a:t>
              </a:r>
              <a:endParaRPr lang="en-US" sz="2400" b="1" dirty="0"/>
            </a:p>
          </p:txBody>
        </p:sp>
        <p:sp>
          <p:nvSpPr>
            <p:cNvPr id="7" name="Freeform 6"/>
            <p:cNvSpPr/>
            <p:nvPr/>
          </p:nvSpPr>
          <p:spPr>
            <a:xfrm>
              <a:off x="2317619" y="4587380"/>
              <a:ext cx="294674" cy="294674"/>
            </a:xfrm>
            <a:custGeom>
              <a:avLst/>
              <a:gdLst>
                <a:gd name="connsiteX0" fmla="*/ 39059 w 294674"/>
                <a:gd name="connsiteY0" fmla="*/ 112683 h 294674"/>
                <a:gd name="connsiteX1" fmla="*/ 112683 w 294674"/>
                <a:gd name="connsiteY1" fmla="*/ 112683 h 294674"/>
                <a:gd name="connsiteX2" fmla="*/ 112683 w 294674"/>
                <a:gd name="connsiteY2" fmla="*/ 39059 h 294674"/>
                <a:gd name="connsiteX3" fmla="*/ 181991 w 294674"/>
                <a:gd name="connsiteY3" fmla="*/ 39059 h 294674"/>
                <a:gd name="connsiteX4" fmla="*/ 181991 w 294674"/>
                <a:gd name="connsiteY4" fmla="*/ 112683 h 294674"/>
                <a:gd name="connsiteX5" fmla="*/ 255615 w 294674"/>
                <a:gd name="connsiteY5" fmla="*/ 112683 h 294674"/>
                <a:gd name="connsiteX6" fmla="*/ 255615 w 294674"/>
                <a:gd name="connsiteY6" fmla="*/ 181991 h 294674"/>
                <a:gd name="connsiteX7" fmla="*/ 181991 w 294674"/>
                <a:gd name="connsiteY7" fmla="*/ 181991 h 294674"/>
                <a:gd name="connsiteX8" fmla="*/ 181991 w 294674"/>
                <a:gd name="connsiteY8" fmla="*/ 255615 h 294674"/>
                <a:gd name="connsiteX9" fmla="*/ 112683 w 294674"/>
                <a:gd name="connsiteY9" fmla="*/ 255615 h 294674"/>
                <a:gd name="connsiteX10" fmla="*/ 112683 w 294674"/>
                <a:gd name="connsiteY10" fmla="*/ 181991 h 294674"/>
                <a:gd name="connsiteX11" fmla="*/ 39059 w 294674"/>
                <a:gd name="connsiteY11" fmla="*/ 181991 h 294674"/>
                <a:gd name="connsiteX12" fmla="*/ 39059 w 294674"/>
                <a:gd name="connsiteY12" fmla="*/ 112683 h 294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674" h="294674">
                  <a:moveTo>
                    <a:pt x="39059" y="112683"/>
                  </a:moveTo>
                  <a:lnTo>
                    <a:pt x="112683" y="112683"/>
                  </a:lnTo>
                  <a:lnTo>
                    <a:pt x="112683" y="39059"/>
                  </a:lnTo>
                  <a:lnTo>
                    <a:pt x="181991" y="39059"/>
                  </a:lnTo>
                  <a:lnTo>
                    <a:pt x="181991" y="112683"/>
                  </a:lnTo>
                  <a:lnTo>
                    <a:pt x="255615" y="112683"/>
                  </a:lnTo>
                  <a:lnTo>
                    <a:pt x="255615" y="181991"/>
                  </a:lnTo>
                  <a:lnTo>
                    <a:pt x="181991" y="181991"/>
                  </a:lnTo>
                  <a:lnTo>
                    <a:pt x="181991" y="255615"/>
                  </a:lnTo>
                  <a:lnTo>
                    <a:pt x="112683" y="255615"/>
                  </a:lnTo>
                  <a:lnTo>
                    <a:pt x="112683" y="181991"/>
                  </a:lnTo>
                  <a:lnTo>
                    <a:pt x="39059" y="181991"/>
                  </a:lnTo>
                  <a:lnTo>
                    <a:pt x="39059" y="112683"/>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9059" tIns="112683" rIns="39059" bIns="112683" numCol="1" spcCol="1270" anchor="ctr" anchorCtr="0">
              <a:noAutofit/>
            </a:bodyPr>
            <a:lstStyle/>
            <a:p>
              <a:pPr algn="ctr" defTabSz="222250">
                <a:lnSpc>
                  <a:spcPct val="90000"/>
                </a:lnSpc>
                <a:spcBef>
                  <a:spcPct val="0"/>
                </a:spcBef>
                <a:spcAft>
                  <a:spcPct val="35000"/>
                </a:spcAft>
              </a:pPr>
              <a:endParaRPr lang="en-US" sz="500"/>
            </a:p>
          </p:txBody>
        </p:sp>
        <p:sp>
          <p:nvSpPr>
            <p:cNvPr id="8" name="Rectangle 7"/>
            <p:cNvSpPr/>
            <p:nvPr/>
          </p:nvSpPr>
          <p:spPr>
            <a:xfrm>
              <a:off x="1403645" y="4923309"/>
              <a:ext cx="2122623" cy="1385931"/>
            </a:xfrm>
            <a:prstGeom prst="rect">
              <a:avLst/>
            </a:prstGeom>
            <a:solidFill>
              <a:schemeClr val="accent6"/>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41331" tIns="233445" rIns="341331" bIns="233445" numCol="1" spcCol="1270" anchor="ctr" anchorCtr="0">
              <a:noAutofit/>
            </a:bodyPr>
            <a:lstStyle/>
            <a:p>
              <a:pPr algn="ctr" defTabSz="1066800">
                <a:lnSpc>
                  <a:spcPct val="90000"/>
                </a:lnSpc>
                <a:spcBef>
                  <a:spcPct val="0"/>
                </a:spcBef>
                <a:spcAft>
                  <a:spcPct val="35000"/>
                </a:spcAft>
              </a:pPr>
              <a:r>
                <a:rPr lang="fr-CA" sz="2400" b="1" dirty="0"/>
                <a:t>Attitudes</a:t>
              </a:r>
              <a:endParaRPr lang="en-US" sz="2400" b="1" dirty="0"/>
            </a:p>
          </p:txBody>
        </p:sp>
        <p:sp>
          <p:nvSpPr>
            <p:cNvPr id="9" name="Freeform 8"/>
            <p:cNvSpPr/>
            <p:nvPr/>
          </p:nvSpPr>
          <p:spPr>
            <a:xfrm>
              <a:off x="3838838" y="3621985"/>
              <a:ext cx="819144" cy="462347"/>
            </a:xfrm>
            <a:custGeom>
              <a:avLst/>
              <a:gdLst>
                <a:gd name="connsiteX0" fmla="*/ 0 w 161563"/>
                <a:gd name="connsiteY0" fmla="*/ 37800 h 188998"/>
                <a:gd name="connsiteX1" fmla="*/ 80782 w 161563"/>
                <a:gd name="connsiteY1" fmla="*/ 37800 h 188998"/>
                <a:gd name="connsiteX2" fmla="*/ 80782 w 161563"/>
                <a:gd name="connsiteY2" fmla="*/ 0 h 188998"/>
                <a:gd name="connsiteX3" fmla="*/ 161563 w 161563"/>
                <a:gd name="connsiteY3" fmla="*/ 94499 h 188998"/>
                <a:gd name="connsiteX4" fmla="*/ 80782 w 161563"/>
                <a:gd name="connsiteY4" fmla="*/ 188998 h 188998"/>
                <a:gd name="connsiteX5" fmla="*/ 80782 w 161563"/>
                <a:gd name="connsiteY5" fmla="*/ 151198 h 188998"/>
                <a:gd name="connsiteX6" fmla="*/ 0 w 161563"/>
                <a:gd name="connsiteY6" fmla="*/ 151198 h 188998"/>
                <a:gd name="connsiteX7" fmla="*/ 0 w 161563"/>
                <a:gd name="connsiteY7" fmla="*/ 37800 h 18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1563" h="188998">
                  <a:moveTo>
                    <a:pt x="0" y="37800"/>
                  </a:moveTo>
                  <a:lnTo>
                    <a:pt x="80782" y="37800"/>
                  </a:lnTo>
                  <a:lnTo>
                    <a:pt x="80782" y="0"/>
                  </a:lnTo>
                  <a:lnTo>
                    <a:pt x="161563" y="94499"/>
                  </a:lnTo>
                  <a:lnTo>
                    <a:pt x="80782" y="188998"/>
                  </a:lnTo>
                  <a:lnTo>
                    <a:pt x="80782" y="151198"/>
                  </a:lnTo>
                  <a:lnTo>
                    <a:pt x="0" y="151198"/>
                  </a:lnTo>
                  <a:lnTo>
                    <a:pt x="0" y="37800"/>
                  </a:lnTo>
                  <a:close/>
                </a:path>
              </a:pathLst>
            </a:cu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37800" rIns="48469" bIns="37800" numCol="1" spcCol="1270" anchor="ctr" anchorCtr="0">
              <a:noAutofit/>
            </a:bodyPr>
            <a:lstStyle/>
            <a:p>
              <a:pPr algn="ctr" defTabSz="355600">
                <a:lnSpc>
                  <a:spcPct val="90000"/>
                </a:lnSpc>
                <a:spcBef>
                  <a:spcPct val="0"/>
                </a:spcBef>
                <a:spcAft>
                  <a:spcPct val="35000"/>
                </a:spcAft>
              </a:pPr>
              <a:endParaRPr lang="en-US" sz="800"/>
            </a:p>
          </p:txBody>
        </p:sp>
        <p:sp>
          <p:nvSpPr>
            <p:cNvPr id="10" name="Rectangle 9"/>
            <p:cNvSpPr/>
            <p:nvPr/>
          </p:nvSpPr>
          <p:spPr>
            <a:xfrm>
              <a:off x="4898444" y="2492895"/>
              <a:ext cx="2913918" cy="2720528"/>
            </a:xfrm>
            <a:prstGeom prst="rect">
              <a:avLst/>
            </a:pr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28762" tIns="444132" rIns="628762" bIns="444132" numCol="1" spcCol="1270" anchor="ctr" anchorCtr="0">
              <a:noAutofit/>
            </a:bodyPr>
            <a:lstStyle/>
            <a:p>
              <a:pPr algn="ctr" defTabSz="1600200">
                <a:lnSpc>
                  <a:spcPct val="90000"/>
                </a:lnSpc>
                <a:spcBef>
                  <a:spcPct val="0"/>
                </a:spcBef>
                <a:spcAft>
                  <a:spcPct val="35000"/>
                </a:spcAft>
              </a:pPr>
              <a:r>
                <a:rPr lang="fr-CA" sz="3600" b="1" dirty="0" err="1"/>
                <a:t>Competencies</a:t>
              </a:r>
              <a:endParaRPr lang="en-US" sz="3600" b="1" dirty="0"/>
            </a:p>
          </p:txBody>
        </p:sp>
      </p:grpSp>
    </p:spTree>
    <p:extLst>
      <p:ext uri="{BB962C8B-B14F-4D97-AF65-F5344CB8AC3E}">
        <p14:creationId xmlns:p14="http://schemas.microsoft.com/office/powerpoint/2010/main" val="264166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dirty="0">
                <a:solidFill>
                  <a:schemeClr val="tx1">
                    <a:lumMod val="95000"/>
                    <a:lumOff val="5000"/>
                  </a:schemeClr>
                </a:solidFill>
              </a:rPr>
              <a:t>What Do We assess?</a:t>
            </a:r>
          </a:p>
        </p:txBody>
      </p:sp>
      <p:sp>
        <p:nvSpPr>
          <p:cNvPr id="33795" name="Rectangle 3"/>
          <p:cNvSpPr>
            <a:spLocks noGrp="1" noChangeArrowheads="1"/>
          </p:cNvSpPr>
          <p:nvPr>
            <p:ph type="body" idx="1"/>
          </p:nvPr>
        </p:nvSpPr>
        <p:spPr>
          <a:xfrm>
            <a:off x="2209800" y="1828800"/>
            <a:ext cx="7772400" cy="4114800"/>
          </a:xfrm>
        </p:spPr>
        <p:txBody>
          <a:bodyPr>
            <a:normAutofit fontScale="92500" lnSpcReduction="10000"/>
          </a:bodyPr>
          <a:lstStyle/>
          <a:p>
            <a:pPr eaLnBrk="1" hangingPunct="1">
              <a:buClr>
                <a:srgbClr val="595959"/>
              </a:buClr>
              <a:buFont typeface="Wingdings" pitchFamily="2" charset="2"/>
              <a:buNone/>
              <a:defRPr/>
            </a:pPr>
            <a:r>
              <a:rPr lang="en-US" sz="3200" i="1" dirty="0" smtClean="0">
                <a:solidFill>
                  <a:schemeClr val="tx1">
                    <a:lumMod val="95000"/>
                    <a:lumOff val="5000"/>
                  </a:schemeClr>
                </a:solidFill>
              </a:rPr>
              <a:t>Our profession specific roles:</a:t>
            </a:r>
            <a:endParaRPr lang="en-US" sz="3200" i="1" dirty="0">
              <a:solidFill>
                <a:schemeClr val="tx1">
                  <a:lumMod val="95000"/>
                  <a:lumOff val="5000"/>
                </a:schemeClr>
              </a:solidFill>
            </a:endParaRPr>
          </a:p>
          <a:p>
            <a:pPr eaLnBrk="1" hangingPunct="1">
              <a:buClr>
                <a:srgbClr val="595959"/>
              </a:buClr>
              <a:defRPr/>
            </a:pPr>
            <a:r>
              <a:rPr lang="en-US" sz="3200" dirty="0" smtClean="0">
                <a:solidFill>
                  <a:schemeClr val="tx1">
                    <a:lumMod val="95000"/>
                    <a:lumOff val="5000"/>
                  </a:schemeClr>
                </a:solidFill>
              </a:rPr>
              <a:t>Expert</a:t>
            </a:r>
            <a:endParaRPr lang="en-US" sz="3200" dirty="0">
              <a:solidFill>
                <a:schemeClr val="tx1">
                  <a:lumMod val="95000"/>
                  <a:lumOff val="5000"/>
                </a:schemeClr>
              </a:solidFill>
            </a:endParaRPr>
          </a:p>
          <a:p>
            <a:pPr eaLnBrk="1" hangingPunct="1">
              <a:buClr>
                <a:srgbClr val="595959"/>
              </a:buClr>
              <a:defRPr/>
            </a:pPr>
            <a:r>
              <a:rPr lang="en-US" sz="3200" dirty="0">
                <a:solidFill>
                  <a:schemeClr val="tx1">
                    <a:lumMod val="95000"/>
                    <a:lumOff val="5000"/>
                  </a:schemeClr>
                </a:solidFill>
              </a:rPr>
              <a:t>Communicator</a:t>
            </a:r>
          </a:p>
          <a:p>
            <a:pPr eaLnBrk="1" hangingPunct="1">
              <a:buClr>
                <a:srgbClr val="595959"/>
              </a:buClr>
              <a:defRPr/>
            </a:pPr>
            <a:r>
              <a:rPr lang="en-US" sz="3200" dirty="0">
                <a:solidFill>
                  <a:schemeClr val="tx1">
                    <a:lumMod val="95000"/>
                    <a:lumOff val="5000"/>
                  </a:schemeClr>
                </a:solidFill>
              </a:rPr>
              <a:t>Collaborator</a:t>
            </a:r>
          </a:p>
          <a:p>
            <a:pPr eaLnBrk="1" hangingPunct="1">
              <a:buClr>
                <a:srgbClr val="595959"/>
              </a:buClr>
              <a:defRPr/>
            </a:pPr>
            <a:r>
              <a:rPr lang="en-US" sz="3200" dirty="0">
                <a:solidFill>
                  <a:schemeClr val="tx1">
                    <a:lumMod val="95000"/>
                    <a:lumOff val="5000"/>
                  </a:schemeClr>
                </a:solidFill>
              </a:rPr>
              <a:t>Manager</a:t>
            </a:r>
          </a:p>
          <a:p>
            <a:pPr eaLnBrk="1" hangingPunct="1">
              <a:buClr>
                <a:srgbClr val="595959"/>
              </a:buClr>
              <a:defRPr/>
            </a:pPr>
            <a:r>
              <a:rPr lang="en-US" sz="3200" dirty="0">
                <a:solidFill>
                  <a:schemeClr val="tx1">
                    <a:lumMod val="95000"/>
                    <a:lumOff val="5000"/>
                  </a:schemeClr>
                </a:solidFill>
              </a:rPr>
              <a:t>Health </a:t>
            </a:r>
            <a:r>
              <a:rPr lang="en-US" sz="3200" dirty="0" smtClean="0">
                <a:solidFill>
                  <a:schemeClr val="tx1">
                    <a:lumMod val="95000"/>
                    <a:lumOff val="5000"/>
                  </a:schemeClr>
                </a:solidFill>
              </a:rPr>
              <a:t>Advocate/Change agent</a:t>
            </a:r>
            <a:endParaRPr lang="en-US" sz="3200" dirty="0">
              <a:solidFill>
                <a:schemeClr val="tx1">
                  <a:lumMod val="95000"/>
                  <a:lumOff val="5000"/>
                </a:schemeClr>
              </a:solidFill>
            </a:endParaRPr>
          </a:p>
          <a:p>
            <a:pPr eaLnBrk="1" hangingPunct="1">
              <a:buClr>
                <a:srgbClr val="595959"/>
              </a:buClr>
              <a:defRPr/>
            </a:pPr>
            <a:r>
              <a:rPr lang="en-US" sz="3200" dirty="0">
                <a:solidFill>
                  <a:schemeClr val="tx1">
                    <a:lumMod val="95000"/>
                    <a:lumOff val="5000"/>
                  </a:schemeClr>
                </a:solidFill>
              </a:rPr>
              <a:t>Scholar</a:t>
            </a:r>
          </a:p>
          <a:p>
            <a:pPr eaLnBrk="1" hangingPunct="1">
              <a:buClr>
                <a:srgbClr val="595959"/>
              </a:buClr>
              <a:defRPr/>
            </a:pPr>
            <a:r>
              <a:rPr lang="en-US" sz="3200" dirty="0">
                <a:solidFill>
                  <a:schemeClr val="tx1">
                    <a:lumMod val="95000"/>
                    <a:lumOff val="5000"/>
                  </a:schemeClr>
                </a:solidFill>
              </a:rPr>
              <a:t>Professional</a:t>
            </a:r>
          </a:p>
        </p:txBody>
      </p:sp>
    </p:spTree>
    <p:extLst>
      <p:ext uri="{BB962C8B-B14F-4D97-AF65-F5344CB8AC3E}">
        <p14:creationId xmlns:p14="http://schemas.microsoft.com/office/powerpoint/2010/main" val="3932424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dirty="0">
                <a:solidFill>
                  <a:schemeClr val="tx1">
                    <a:lumMod val="95000"/>
                    <a:lumOff val="5000"/>
                  </a:schemeClr>
                </a:solidFill>
              </a:rPr>
              <a:t>What Do We assess?</a:t>
            </a:r>
          </a:p>
        </p:txBody>
      </p:sp>
      <p:grpSp>
        <p:nvGrpSpPr>
          <p:cNvPr id="2" name="Group 1"/>
          <p:cNvGrpSpPr/>
          <p:nvPr/>
        </p:nvGrpSpPr>
        <p:grpSpPr>
          <a:xfrm>
            <a:off x="1778106" y="1340768"/>
            <a:ext cx="8710383" cy="5328592"/>
            <a:chOff x="1403645" y="1397079"/>
            <a:chExt cx="6408717" cy="4912161"/>
          </a:xfrm>
        </p:grpSpPr>
        <p:sp>
          <p:nvSpPr>
            <p:cNvPr id="4" name="Rectangle 3"/>
            <p:cNvSpPr/>
            <p:nvPr/>
          </p:nvSpPr>
          <p:spPr>
            <a:xfrm>
              <a:off x="1403645" y="1397079"/>
              <a:ext cx="2122623" cy="1385931"/>
            </a:xfrm>
            <a:prstGeom prst="rect">
              <a:avLst/>
            </a:prstGeom>
            <a:solidFill>
              <a:schemeClr val="accent5"/>
            </a:solidFill>
            <a:ln>
              <a:solidFill>
                <a:schemeClr val="accent2">
                  <a:lumMod val="20000"/>
                  <a:lumOff val="80000"/>
                </a:schemeClr>
              </a:solid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41331" tIns="233445" rIns="341331" bIns="233445" numCol="1" spcCol="1270" anchor="ctr" anchorCtr="0">
              <a:noAutofit/>
            </a:bodyPr>
            <a:lstStyle/>
            <a:p>
              <a:pPr algn="ctr" defTabSz="1066800">
                <a:lnSpc>
                  <a:spcPct val="90000"/>
                </a:lnSpc>
                <a:spcBef>
                  <a:spcPct val="0"/>
                </a:spcBef>
                <a:spcAft>
                  <a:spcPct val="35000"/>
                </a:spcAft>
              </a:pPr>
              <a:r>
                <a:rPr lang="fr-CA" b="1" dirty="0" err="1"/>
                <a:t>Knowledge</a:t>
              </a:r>
              <a:endParaRPr lang="fr-CA" b="1" dirty="0"/>
            </a:p>
            <a:p>
              <a:pPr algn="ctr" defTabSz="1066800">
                <a:lnSpc>
                  <a:spcPct val="90000"/>
                </a:lnSpc>
                <a:spcBef>
                  <a:spcPct val="0"/>
                </a:spcBef>
                <a:spcAft>
                  <a:spcPct val="35000"/>
                </a:spcAft>
              </a:pPr>
              <a:r>
                <a:rPr lang="fr-CA" dirty="0">
                  <a:solidFill>
                    <a:schemeClr val="tx1"/>
                  </a:solidFill>
                </a:rPr>
                <a:t>Basic sciences, </a:t>
              </a:r>
              <a:r>
                <a:rPr lang="fr-CA" dirty="0" err="1">
                  <a:solidFill>
                    <a:schemeClr val="tx1"/>
                  </a:solidFill>
                </a:rPr>
                <a:t>clinical</a:t>
              </a:r>
              <a:r>
                <a:rPr lang="fr-CA" dirty="0">
                  <a:solidFill>
                    <a:schemeClr val="tx1"/>
                  </a:solidFill>
                </a:rPr>
                <a:t> sciences</a:t>
              </a:r>
            </a:p>
          </p:txBody>
        </p:sp>
        <p:sp>
          <p:nvSpPr>
            <p:cNvPr id="5" name="Freeform 4"/>
            <p:cNvSpPr/>
            <p:nvPr/>
          </p:nvSpPr>
          <p:spPr>
            <a:xfrm>
              <a:off x="2317619" y="2824265"/>
              <a:ext cx="294674" cy="294674"/>
            </a:xfrm>
            <a:custGeom>
              <a:avLst/>
              <a:gdLst>
                <a:gd name="connsiteX0" fmla="*/ 39059 w 294674"/>
                <a:gd name="connsiteY0" fmla="*/ 112683 h 294674"/>
                <a:gd name="connsiteX1" fmla="*/ 112683 w 294674"/>
                <a:gd name="connsiteY1" fmla="*/ 112683 h 294674"/>
                <a:gd name="connsiteX2" fmla="*/ 112683 w 294674"/>
                <a:gd name="connsiteY2" fmla="*/ 39059 h 294674"/>
                <a:gd name="connsiteX3" fmla="*/ 181991 w 294674"/>
                <a:gd name="connsiteY3" fmla="*/ 39059 h 294674"/>
                <a:gd name="connsiteX4" fmla="*/ 181991 w 294674"/>
                <a:gd name="connsiteY4" fmla="*/ 112683 h 294674"/>
                <a:gd name="connsiteX5" fmla="*/ 255615 w 294674"/>
                <a:gd name="connsiteY5" fmla="*/ 112683 h 294674"/>
                <a:gd name="connsiteX6" fmla="*/ 255615 w 294674"/>
                <a:gd name="connsiteY6" fmla="*/ 181991 h 294674"/>
                <a:gd name="connsiteX7" fmla="*/ 181991 w 294674"/>
                <a:gd name="connsiteY7" fmla="*/ 181991 h 294674"/>
                <a:gd name="connsiteX8" fmla="*/ 181991 w 294674"/>
                <a:gd name="connsiteY8" fmla="*/ 255615 h 294674"/>
                <a:gd name="connsiteX9" fmla="*/ 112683 w 294674"/>
                <a:gd name="connsiteY9" fmla="*/ 255615 h 294674"/>
                <a:gd name="connsiteX10" fmla="*/ 112683 w 294674"/>
                <a:gd name="connsiteY10" fmla="*/ 181991 h 294674"/>
                <a:gd name="connsiteX11" fmla="*/ 39059 w 294674"/>
                <a:gd name="connsiteY11" fmla="*/ 181991 h 294674"/>
                <a:gd name="connsiteX12" fmla="*/ 39059 w 294674"/>
                <a:gd name="connsiteY12" fmla="*/ 112683 h 294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674" h="294674">
                  <a:moveTo>
                    <a:pt x="39059" y="112683"/>
                  </a:moveTo>
                  <a:lnTo>
                    <a:pt x="112683" y="112683"/>
                  </a:lnTo>
                  <a:lnTo>
                    <a:pt x="112683" y="39059"/>
                  </a:lnTo>
                  <a:lnTo>
                    <a:pt x="181991" y="39059"/>
                  </a:lnTo>
                  <a:lnTo>
                    <a:pt x="181991" y="112683"/>
                  </a:lnTo>
                  <a:lnTo>
                    <a:pt x="255615" y="112683"/>
                  </a:lnTo>
                  <a:lnTo>
                    <a:pt x="255615" y="181991"/>
                  </a:lnTo>
                  <a:lnTo>
                    <a:pt x="181991" y="181991"/>
                  </a:lnTo>
                  <a:lnTo>
                    <a:pt x="181991" y="255615"/>
                  </a:lnTo>
                  <a:lnTo>
                    <a:pt x="112683" y="255615"/>
                  </a:lnTo>
                  <a:lnTo>
                    <a:pt x="112683" y="181991"/>
                  </a:lnTo>
                  <a:lnTo>
                    <a:pt x="39059" y="181991"/>
                  </a:lnTo>
                  <a:lnTo>
                    <a:pt x="39059" y="112683"/>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9059" tIns="112683" rIns="39059" bIns="112683" numCol="1" spcCol="1270" anchor="ctr" anchorCtr="0">
              <a:noAutofit/>
            </a:bodyPr>
            <a:lstStyle/>
            <a:p>
              <a:pPr algn="ctr" defTabSz="222250">
                <a:lnSpc>
                  <a:spcPct val="90000"/>
                </a:lnSpc>
                <a:spcBef>
                  <a:spcPct val="0"/>
                </a:spcBef>
                <a:spcAft>
                  <a:spcPct val="35000"/>
                </a:spcAft>
              </a:pPr>
              <a:endParaRPr lang="en-US" sz="500"/>
            </a:p>
          </p:txBody>
        </p:sp>
        <p:sp>
          <p:nvSpPr>
            <p:cNvPr id="6" name="Rectangle 5"/>
            <p:cNvSpPr/>
            <p:nvPr/>
          </p:nvSpPr>
          <p:spPr>
            <a:xfrm>
              <a:off x="1403645" y="3160194"/>
              <a:ext cx="2122623" cy="1385931"/>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41331" tIns="233445" rIns="341331" bIns="233445" numCol="1" spcCol="1270" anchor="ctr" anchorCtr="0">
              <a:noAutofit/>
            </a:bodyPr>
            <a:lstStyle/>
            <a:p>
              <a:pPr algn="ctr" defTabSz="1066800">
                <a:lnSpc>
                  <a:spcPct val="90000"/>
                </a:lnSpc>
                <a:spcBef>
                  <a:spcPct val="0"/>
                </a:spcBef>
                <a:spcAft>
                  <a:spcPct val="35000"/>
                </a:spcAft>
              </a:pPr>
              <a:r>
                <a:rPr lang="fr-CA" b="1" dirty="0" err="1"/>
                <a:t>Skills</a:t>
              </a:r>
              <a:endParaRPr lang="fr-CA" b="1" dirty="0"/>
            </a:p>
            <a:p>
              <a:pPr algn="ctr" defTabSz="1066800">
                <a:lnSpc>
                  <a:spcPct val="90000"/>
                </a:lnSpc>
                <a:spcBef>
                  <a:spcPct val="0"/>
                </a:spcBef>
                <a:spcAft>
                  <a:spcPct val="35000"/>
                </a:spcAft>
              </a:pPr>
              <a:r>
                <a:rPr lang="fr-CA" dirty="0">
                  <a:solidFill>
                    <a:schemeClr val="tx1"/>
                  </a:solidFill>
                </a:rPr>
                <a:t>Data </a:t>
              </a:r>
              <a:r>
                <a:rPr lang="fr-CA" dirty="0" err="1">
                  <a:solidFill>
                    <a:schemeClr val="tx1"/>
                  </a:solidFill>
                </a:rPr>
                <a:t>gathering</a:t>
              </a:r>
              <a:r>
                <a:rPr lang="fr-CA" dirty="0">
                  <a:solidFill>
                    <a:schemeClr val="tx1"/>
                  </a:solidFill>
                </a:rPr>
                <a:t>, </a:t>
              </a:r>
              <a:r>
                <a:rPr lang="fr-CA" dirty="0" err="1">
                  <a:solidFill>
                    <a:schemeClr val="tx1"/>
                  </a:solidFill>
                </a:rPr>
                <a:t>hypothesis</a:t>
              </a:r>
              <a:r>
                <a:rPr lang="fr-CA" dirty="0">
                  <a:solidFill>
                    <a:schemeClr val="tx1"/>
                  </a:solidFill>
                </a:rPr>
                <a:t> </a:t>
              </a:r>
              <a:r>
                <a:rPr lang="fr-CA" dirty="0" err="1">
                  <a:solidFill>
                    <a:schemeClr val="tx1"/>
                  </a:solidFill>
                </a:rPr>
                <a:t>generation</a:t>
              </a:r>
              <a:r>
                <a:rPr lang="fr-CA" dirty="0" smtClean="0">
                  <a:solidFill>
                    <a:schemeClr val="tx1"/>
                  </a:solidFill>
                </a:rPr>
                <a:t>, </a:t>
              </a:r>
              <a:r>
                <a:rPr lang="fr-CA" dirty="0" err="1" smtClean="0">
                  <a:solidFill>
                    <a:schemeClr val="tx1"/>
                  </a:solidFill>
                </a:rPr>
                <a:t>assessments</a:t>
              </a:r>
              <a:r>
                <a:rPr lang="fr-CA" dirty="0" smtClean="0">
                  <a:solidFill>
                    <a:schemeClr val="tx1"/>
                  </a:solidFill>
                </a:rPr>
                <a:t>, </a:t>
              </a:r>
              <a:r>
                <a:rPr lang="fr-CA" dirty="0" err="1">
                  <a:solidFill>
                    <a:schemeClr val="tx1"/>
                  </a:solidFill>
                </a:rPr>
                <a:t>designing</a:t>
              </a:r>
              <a:r>
                <a:rPr lang="fr-CA" dirty="0">
                  <a:solidFill>
                    <a:schemeClr val="tx1"/>
                  </a:solidFill>
                </a:rPr>
                <a:t> </a:t>
              </a:r>
              <a:r>
                <a:rPr lang="fr-CA" dirty="0" err="1">
                  <a:solidFill>
                    <a:schemeClr val="tx1"/>
                  </a:solidFill>
                </a:rPr>
                <a:t>treatment</a:t>
              </a:r>
              <a:r>
                <a:rPr lang="fr-CA" dirty="0">
                  <a:solidFill>
                    <a:schemeClr val="tx1"/>
                  </a:solidFill>
                </a:rPr>
                <a:t> plan</a:t>
              </a:r>
              <a:endParaRPr lang="en-US" dirty="0">
                <a:solidFill>
                  <a:schemeClr val="tx1"/>
                </a:solidFill>
              </a:endParaRPr>
            </a:p>
          </p:txBody>
        </p:sp>
        <p:sp>
          <p:nvSpPr>
            <p:cNvPr id="7" name="Freeform 6"/>
            <p:cNvSpPr/>
            <p:nvPr/>
          </p:nvSpPr>
          <p:spPr>
            <a:xfrm>
              <a:off x="2317619" y="4587380"/>
              <a:ext cx="294674" cy="294674"/>
            </a:xfrm>
            <a:custGeom>
              <a:avLst/>
              <a:gdLst>
                <a:gd name="connsiteX0" fmla="*/ 39059 w 294674"/>
                <a:gd name="connsiteY0" fmla="*/ 112683 h 294674"/>
                <a:gd name="connsiteX1" fmla="*/ 112683 w 294674"/>
                <a:gd name="connsiteY1" fmla="*/ 112683 h 294674"/>
                <a:gd name="connsiteX2" fmla="*/ 112683 w 294674"/>
                <a:gd name="connsiteY2" fmla="*/ 39059 h 294674"/>
                <a:gd name="connsiteX3" fmla="*/ 181991 w 294674"/>
                <a:gd name="connsiteY3" fmla="*/ 39059 h 294674"/>
                <a:gd name="connsiteX4" fmla="*/ 181991 w 294674"/>
                <a:gd name="connsiteY4" fmla="*/ 112683 h 294674"/>
                <a:gd name="connsiteX5" fmla="*/ 255615 w 294674"/>
                <a:gd name="connsiteY5" fmla="*/ 112683 h 294674"/>
                <a:gd name="connsiteX6" fmla="*/ 255615 w 294674"/>
                <a:gd name="connsiteY6" fmla="*/ 181991 h 294674"/>
                <a:gd name="connsiteX7" fmla="*/ 181991 w 294674"/>
                <a:gd name="connsiteY7" fmla="*/ 181991 h 294674"/>
                <a:gd name="connsiteX8" fmla="*/ 181991 w 294674"/>
                <a:gd name="connsiteY8" fmla="*/ 255615 h 294674"/>
                <a:gd name="connsiteX9" fmla="*/ 112683 w 294674"/>
                <a:gd name="connsiteY9" fmla="*/ 255615 h 294674"/>
                <a:gd name="connsiteX10" fmla="*/ 112683 w 294674"/>
                <a:gd name="connsiteY10" fmla="*/ 181991 h 294674"/>
                <a:gd name="connsiteX11" fmla="*/ 39059 w 294674"/>
                <a:gd name="connsiteY11" fmla="*/ 181991 h 294674"/>
                <a:gd name="connsiteX12" fmla="*/ 39059 w 294674"/>
                <a:gd name="connsiteY12" fmla="*/ 112683 h 294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674" h="294674">
                  <a:moveTo>
                    <a:pt x="39059" y="112683"/>
                  </a:moveTo>
                  <a:lnTo>
                    <a:pt x="112683" y="112683"/>
                  </a:lnTo>
                  <a:lnTo>
                    <a:pt x="112683" y="39059"/>
                  </a:lnTo>
                  <a:lnTo>
                    <a:pt x="181991" y="39059"/>
                  </a:lnTo>
                  <a:lnTo>
                    <a:pt x="181991" y="112683"/>
                  </a:lnTo>
                  <a:lnTo>
                    <a:pt x="255615" y="112683"/>
                  </a:lnTo>
                  <a:lnTo>
                    <a:pt x="255615" y="181991"/>
                  </a:lnTo>
                  <a:lnTo>
                    <a:pt x="181991" y="181991"/>
                  </a:lnTo>
                  <a:lnTo>
                    <a:pt x="181991" y="255615"/>
                  </a:lnTo>
                  <a:lnTo>
                    <a:pt x="112683" y="255615"/>
                  </a:lnTo>
                  <a:lnTo>
                    <a:pt x="112683" y="181991"/>
                  </a:lnTo>
                  <a:lnTo>
                    <a:pt x="39059" y="181991"/>
                  </a:lnTo>
                  <a:lnTo>
                    <a:pt x="39059" y="112683"/>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9059" tIns="112683" rIns="39059" bIns="112683" numCol="1" spcCol="1270" anchor="ctr" anchorCtr="0">
              <a:noAutofit/>
            </a:bodyPr>
            <a:lstStyle/>
            <a:p>
              <a:pPr algn="ctr" defTabSz="222250">
                <a:lnSpc>
                  <a:spcPct val="90000"/>
                </a:lnSpc>
                <a:spcBef>
                  <a:spcPct val="0"/>
                </a:spcBef>
                <a:spcAft>
                  <a:spcPct val="35000"/>
                </a:spcAft>
              </a:pPr>
              <a:endParaRPr lang="en-US" sz="500"/>
            </a:p>
          </p:txBody>
        </p:sp>
        <p:sp>
          <p:nvSpPr>
            <p:cNvPr id="8" name="Rectangle 7"/>
            <p:cNvSpPr/>
            <p:nvPr/>
          </p:nvSpPr>
          <p:spPr>
            <a:xfrm>
              <a:off x="1403645" y="4923309"/>
              <a:ext cx="2122623" cy="1385931"/>
            </a:xfrm>
            <a:prstGeom prst="rect">
              <a:avLst/>
            </a:prstGeom>
            <a:solidFill>
              <a:schemeClr val="accent6"/>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41331" tIns="233445" rIns="341331" bIns="233445" numCol="1" spcCol="1270" anchor="ctr" anchorCtr="0">
              <a:noAutofit/>
            </a:bodyPr>
            <a:lstStyle/>
            <a:p>
              <a:pPr algn="ctr" defTabSz="1066800">
                <a:lnSpc>
                  <a:spcPct val="90000"/>
                </a:lnSpc>
                <a:spcBef>
                  <a:spcPct val="0"/>
                </a:spcBef>
                <a:spcAft>
                  <a:spcPct val="35000"/>
                </a:spcAft>
              </a:pPr>
              <a:r>
                <a:rPr lang="fr-CA" b="1" dirty="0"/>
                <a:t>Attitudes</a:t>
              </a:r>
            </a:p>
            <a:p>
              <a:pPr algn="ctr" defTabSz="1066800">
                <a:lnSpc>
                  <a:spcPct val="90000"/>
                </a:lnSpc>
                <a:spcBef>
                  <a:spcPct val="0"/>
                </a:spcBef>
                <a:spcAft>
                  <a:spcPct val="35000"/>
                </a:spcAft>
              </a:pPr>
              <a:r>
                <a:rPr lang="fr-CA" dirty="0" err="1">
                  <a:solidFill>
                    <a:schemeClr val="tx1"/>
                  </a:solidFill>
                </a:rPr>
                <a:t>Responsibility</a:t>
              </a:r>
              <a:r>
                <a:rPr lang="fr-CA" dirty="0">
                  <a:solidFill>
                    <a:schemeClr val="tx1"/>
                  </a:solidFill>
                </a:rPr>
                <a:t> in </a:t>
              </a:r>
              <a:r>
                <a:rPr lang="fr-CA" dirty="0" err="1">
                  <a:solidFill>
                    <a:schemeClr val="tx1"/>
                  </a:solidFill>
                </a:rPr>
                <a:t>discharging</a:t>
              </a:r>
              <a:r>
                <a:rPr lang="fr-CA" dirty="0">
                  <a:solidFill>
                    <a:schemeClr val="tx1"/>
                  </a:solidFill>
                </a:rPr>
                <a:t> </a:t>
              </a:r>
              <a:r>
                <a:rPr lang="fr-CA" dirty="0" err="1">
                  <a:solidFill>
                    <a:schemeClr val="tx1"/>
                  </a:solidFill>
                </a:rPr>
                <a:t>duties</a:t>
              </a:r>
              <a:endParaRPr lang="en-US" dirty="0">
                <a:solidFill>
                  <a:schemeClr val="tx1"/>
                </a:solidFill>
              </a:endParaRPr>
            </a:p>
          </p:txBody>
        </p:sp>
        <p:sp>
          <p:nvSpPr>
            <p:cNvPr id="9" name="Freeform 8"/>
            <p:cNvSpPr/>
            <p:nvPr/>
          </p:nvSpPr>
          <p:spPr>
            <a:xfrm>
              <a:off x="3838838" y="3621985"/>
              <a:ext cx="819144" cy="462347"/>
            </a:xfrm>
            <a:custGeom>
              <a:avLst/>
              <a:gdLst>
                <a:gd name="connsiteX0" fmla="*/ 0 w 161563"/>
                <a:gd name="connsiteY0" fmla="*/ 37800 h 188998"/>
                <a:gd name="connsiteX1" fmla="*/ 80782 w 161563"/>
                <a:gd name="connsiteY1" fmla="*/ 37800 h 188998"/>
                <a:gd name="connsiteX2" fmla="*/ 80782 w 161563"/>
                <a:gd name="connsiteY2" fmla="*/ 0 h 188998"/>
                <a:gd name="connsiteX3" fmla="*/ 161563 w 161563"/>
                <a:gd name="connsiteY3" fmla="*/ 94499 h 188998"/>
                <a:gd name="connsiteX4" fmla="*/ 80782 w 161563"/>
                <a:gd name="connsiteY4" fmla="*/ 188998 h 188998"/>
                <a:gd name="connsiteX5" fmla="*/ 80782 w 161563"/>
                <a:gd name="connsiteY5" fmla="*/ 151198 h 188998"/>
                <a:gd name="connsiteX6" fmla="*/ 0 w 161563"/>
                <a:gd name="connsiteY6" fmla="*/ 151198 h 188998"/>
                <a:gd name="connsiteX7" fmla="*/ 0 w 161563"/>
                <a:gd name="connsiteY7" fmla="*/ 37800 h 18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1563" h="188998">
                  <a:moveTo>
                    <a:pt x="0" y="37800"/>
                  </a:moveTo>
                  <a:lnTo>
                    <a:pt x="80782" y="37800"/>
                  </a:lnTo>
                  <a:lnTo>
                    <a:pt x="80782" y="0"/>
                  </a:lnTo>
                  <a:lnTo>
                    <a:pt x="161563" y="94499"/>
                  </a:lnTo>
                  <a:lnTo>
                    <a:pt x="80782" y="188998"/>
                  </a:lnTo>
                  <a:lnTo>
                    <a:pt x="80782" y="151198"/>
                  </a:lnTo>
                  <a:lnTo>
                    <a:pt x="0" y="151198"/>
                  </a:lnTo>
                  <a:lnTo>
                    <a:pt x="0" y="37800"/>
                  </a:lnTo>
                  <a:close/>
                </a:path>
              </a:pathLst>
            </a:cu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37800" rIns="48469" bIns="37800" numCol="1" spcCol="1270" anchor="ctr" anchorCtr="0">
              <a:noAutofit/>
            </a:bodyPr>
            <a:lstStyle/>
            <a:p>
              <a:pPr algn="ctr" defTabSz="355600">
                <a:lnSpc>
                  <a:spcPct val="90000"/>
                </a:lnSpc>
                <a:spcBef>
                  <a:spcPct val="0"/>
                </a:spcBef>
                <a:spcAft>
                  <a:spcPct val="35000"/>
                </a:spcAft>
              </a:pPr>
              <a:endParaRPr lang="en-US" sz="800"/>
            </a:p>
          </p:txBody>
        </p:sp>
        <p:sp>
          <p:nvSpPr>
            <p:cNvPr id="10" name="Rectangle 9"/>
            <p:cNvSpPr/>
            <p:nvPr/>
          </p:nvSpPr>
          <p:spPr>
            <a:xfrm>
              <a:off x="4898444" y="2492895"/>
              <a:ext cx="2913918" cy="2720528"/>
            </a:xfrm>
            <a:prstGeom prst="rect">
              <a:avLst/>
            </a:pr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28762" tIns="444132" rIns="628762" bIns="444132" numCol="1" spcCol="1270" anchor="ctr" anchorCtr="0">
              <a:noAutofit/>
            </a:bodyPr>
            <a:lstStyle/>
            <a:p>
              <a:pPr algn="ctr" defTabSz="1600200">
                <a:lnSpc>
                  <a:spcPct val="90000"/>
                </a:lnSpc>
                <a:spcBef>
                  <a:spcPct val="0"/>
                </a:spcBef>
                <a:spcAft>
                  <a:spcPct val="35000"/>
                </a:spcAft>
              </a:pPr>
              <a:r>
                <a:rPr lang="fr-CA" sz="3600" b="1" dirty="0" err="1"/>
                <a:t>Competencies</a:t>
              </a:r>
              <a:endParaRPr lang="fr-CA" sz="3600" b="1" dirty="0"/>
            </a:p>
            <a:p>
              <a:pPr algn="ctr" defTabSz="1600200">
                <a:lnSpc>
                  <a:spcPct val="90000"/>
                </a:lnSpc>
                <a:spcBef>
                  <a:spcPct val="0"/>
                </a:spcBef>
                <a:spcAft>
                  <a:spcPct val="35000"/>
                </a:spcAft>
              </a:pPr>
              <a:r>
                <a:rPr lang="fr-CA" sz="3600" b="1" dirty="0">
                  <a:solidFill>
                    <a:schemeClr val="tx1"/>
                  </a:solidFill>
                </a:rPr>
                <a:t>Expert</a:t>
              </a:r>
              <a:endParaRPr lang="en-US" sz="3600" b="1" dirty="0">
                <a:solidFill>
                  <a:schemeClr val="tx1"/>
                </a:solidFill>
              </a:endParaRPr>
            </a:p>
          </p:txBody>
        </p:sp>
      </p:grpSp>
    </p:spTree>
    <p:extLst>
      <p:ext uri="{BB962C8B-B14F-4D97-AF65-F5344CB8AC3E}">
        <p14:creationId xmlns:p14="http://schemas.microsoft.com/office/powerpoint/2010/main" val="3144954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dirty="0">
                <a:solidFill>
                  <a:schemeClr val="tx1">
                    <a:lumMod val="95000"/>
                    <a:lumOff val="5000"/>
                  </a:schemeClr>
                </a:solidFill>
              </a:rPr>
              <a:t>What Do We assess?</a:t>
            </a:r>
          </a:p>
        </p:txBody>
      </p:sp>
      <p:grpSp>
        <p:nvGrpSpPr>
          <p:cNvPr id="2" name="Group 1"/>
          <p:cNvGrpSpPr/>
          <p:nvPr/>
        </p:nvGrpSpPr>
        <p:grpSpPr>
          <a:xfrm>
            <a:off x="1778106" y="1340768"/>
            <a:ext cx="8710383" cy="5328592"/>
            <a:chOff x="1403645" y="1397079"/>
            <a:chExt cx="6408717" cy="4912161"/>
          </a:xfrm>
        </p:grpSpPr>
        <p:sp>
          <p:nvSpPr>
            <p:cNvPr id="4" name="Rectangle 3"/>
            <p:cNvSpPr/>
            <p:nvPr/>
          </p:nvSpPr>
          <p:spPr>
            <a:xfrm>
              <a:off x="1403645" y="1397079"/>
              <a:ext cx="2122623" cy="1385931"/>
            </a:xfrm>
            <a:prstGeom prst="rect">
              <a:avLst/>
            </a:prstGeom>
            <a:solidFill>
              <a:schemeClr val="accent5"/>
            </a:solidFill>
            <a:ln>
              <a:solidFill>
                <a:schemeClr val="accent2">
                  <a:lumMod val="20000"/>
                  <a:lumOff val="80000"/>
                </a:schemeClr>
              </a:solid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41331" tIns="233445" rIns="341331" bIns="233445" numCol="1" spcCol="1270" anchor="ctr" anchorCtr="0">
              <a:noAutofit/>
            </a:bodyPr>
            <a:lstStyle/>
            <a:p>
              <a:pPr algn="ctr" defTabSz="1066800">
                <a:lnSpc>
                  <a:spcPct val="90000"/>
                </a:lnSpc>
                <a:spcBef>
                  <a:spcPct val="0"/>
                </a:spcBef>
                <a:spcAft>
                  <a:spcPct val="35000"/>
                </a:spcAft>
              </a:pPr>
              <a:r>
                <a:rPr lang="fr-CA" b="1" dirty="0" err="1"/>
                <a:t>Knowledge</a:t>
              </a:r>
              <a:endParaRPr lang="fr-CA" b="1" dirty="0"/>
            </a:p>
            <a:p>
              <a:pPr lvl="0" algn="ctr"/>
              <a:r>
                <a:rPr lang="fr-CA" dirty="0" err="1">
                  <a:solidFill>
                    <a:schemeClr val="tx1"/>
                  </a:solidFill>
                </a:rPr>
                <a:t>Knowledge</a:t>
              </a:r>
              <a:r>
                <a:rPr lang="fr-CA" dirty="0">
                  <a:solidFill>
                    <a:schemeClr val="tx1"/>
                  </a:solidFill>
                </a:rPr>
                <a:t> of </a:t>
              </a:r>
              <a:r>
                <a:rPr lang="fr-CA" dirty="0" err="1">
                  <a:solidFill>
                    <a:schemeClr val="tx1"/>
                  </a:solidFill>
                </a:rPr>
                <a:t>professional</a:t>
              </a:r>
              <a:r>
                <a:rPr lang="fr-CA" dirty="0">
                  <a:solidFill>
                    <a:schemeClr val="tx1"/>
                  </a:solidFill>
                </a:rPr>
                <a:t> </a:t>
              </a:r>
              <a:r>
                <a:rPr lang="fr-CA" dirty="0" err="1">
                  <a:solidFill>
                    <a:schemeClr val="tx1"/>
                  </a:solidFill>
                </a:rPr>
                <a:t>norms</a:t>
              </a:r>
              <a:r>
                <a:rPr lang="fr-CA" dirty="0">
                  <a:solidFill>
                    <a:schemeClr val="tx1"/>
                  </a:solidFill>
                </a:rPr>
                <a:t> </a:t>
              </a:r>
            </a:p>
          </p:txBody>
        </p:sp>
        <p:sp>
          <p:nvSpPr>
            <p:cNvPr id="5" name="Freeform 4"/>
            <p:cNvSpPr/>
            <p:nvPr/>
          </p:nvSpPr>
          <p:spPr>
            <a:xfrm>
              <a:off x="2317619" y="2824265"/>
              <a:ext cx="294674" cy="294674"/>
            </a:xfrm>
            <a:custGeom>
              <a:avLst/>
              <a:gdLst>
                <a:gd name="connsiteX0" fmla="*/ 39059 w 294674"/>
                <a:gd name="connsiteY0" fmla="*/ 112683 h 294674"/>
                <a:gd name="connsiteX1" fmla="*/ 112683 w 294674"/>
                <a:gd name="connsiteY1" fmla="*/ 112683 h 294674"/>
                <a:gd name="connsiteX2" fmla="*/ 112683 w 294674"/>
                <a:gd name="connsiteY2" fmla="*/ 39059 h 294674"/>
                <a:gd name="connsiteX3" fmla="*/ 181991 w 294674"/>
                <a:gd name="connsiteY3" fmla="*/ 39059 h 294674"/>
                <a:gd name="connsiteX4" fmla="*/ 181991 w 294674"/>
                <a:gd name="connsiteY4" fmla="*/ 112683 h 294674"/>
                <a:gd name="connsiteX5" fmla="*/ 255615 w 294674"/>
                <a:gd name="connsiteY5" fmla="*/ 112683 h 294674"/>
                <a:gd name="connsiteX6" fmla="*/ 255615 w 294674"/>
                <a:gd name="connsiteY6" fmla="*/ 181991 h 294674"/>
                <a:gd name="connsiteX7" fmla="*/ 181991 w 294674"/>
                <a:gd name="connsiteY7" fmla="*/ 181991 h 294674"/>
                <a:gd name="connsiteX8" fmla="*/ 181991 w 294674"/>
                <a:gd name="connsiteY8" fmla="*/ 255615 h 294674"/>
                <a:gd name="connsiteX9" fmla="*/ 112683 w 294674"/>
                <a:gd name="connsiteY9" fmla="*/ 255615 h 294674"/>
                <a:gd name="connsiteX10" fmla="*/ 112683 w 294674"/>
                <a:gd name="connsiteY10" fmla="*/ 181991 h 294674"/>
                <a:gd name="connsiteX11" fmla="*/ 39059 w 294674"/>
                <a:gd name="connsiteY11" fmla="*/ 181991 h 294674"/>
                <a:gd name="connsiteX12" fmla="*/ 39059 w 294674"/>
                <a:gd name="connsiteY12" fmla="*/ 112683 h 294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674" h="294674">
                  <a:moveTo>
                    <a:pt x="39059" y="112683"/>
                  </a:moveTo>
                  <a:lnTo>
                    <a:pt x="112683" y="112683"/>
                  </a:lnTo>
                  <a:lnTo>
                    <a:pt x="112683" y="39059"/>
                  </a:lnTo>
                  <a:lnTo>
                    <a:pt x="181991" y="39059"/>
                  </a:lnTo>
                  <a:lnTo>
                    <a:pt x="181991" y="112683"/>
                  </a:lnTo>
                  <a:lnTo>
                    <a:pt x="255615" y="112683"/>
                  </a:lnTo>
                  <a:lnTo>
                    <a:pt x="255615" y="181991"/>
                  </a:lnTo>
                  <a:lnTo>
                    <a:pt x="181991" y="181991"/>
                  </a:lnTo>
                  <a:lnTo>
                    <a:pt x="181991" y="255615"/>
                  </a:lnTo>
                  <a:lnTo>
                    <a:pt x="112683" y="255615"/>
                  </a:lnTo>
                  <a:lnTo>
                    <a:pt x="112683" y="181991"/>
                  </a:lnTo>
                  <a:lnTo>
                    <a:pt x="39059" y="181991"/>
                  </a:lnTo>
                  <a:lnTo>
                    <a:pt x="39059" y="112683"/>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9059" tIns="112683" rIns="39059" bIns="112683" numCol="1" spcCol="1270" anchor="ctr" anchorCtr="0">
              <a:noAutofit/>
            </a:bodyPr>
            <a:lstStyle/>
            <a:p>
              <a:pPr algn="ctr" defTabSz="222250">
                <a:lnSpc>
                  <a:spcPct val="90000"/>
                </a:lnSpc>
                <a:spcBef>
                  <a:spcPct val="0"/>
                </a:spcBef>
                <a:spcAft>
                  <a:spcPct val="35000"/>
                </a:spcAft>
              </a:pPr>
              <a:endParaRPr lang="en-US" sz="500"/>
            </a:p>
          </p:txBody>
        </p:sp>
        <p:sp>
          <p:nvSpPr>
            <p:cNvPr id="6" name="Rectangle 5"/>
            <p:cNvSpPr/>
            <p:nvPr/>
          </p:nvSpPr>
          <p:spPr>
            <a:xfrm>
              <a:off x="1403645" y="3160194"/>
              <a:ext cx="2122623" cy="1385931"/>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41331" tIns="233445" rIns="341331" bIns="233445" numCol="1" spcCol="1270" anchor="ctr" anchorCtr="0">
              <a:noAutofit/>
            </a:bodyPr>
            <a:lstStyle/>
            <a:p>
              <a:pPr algn="ctr" defTabSz="1066800">
                <a:lnSpc>
                  <a:spcPct val="90000"/>
                </a:lnSpc>
                <a:spcBef>
                  <a:spcPct val="0"/>
                </a:spcBef>
                <a:spcAft>
                  <a:spcPct val="35000"/>
                </a:spcAft>
              </a:pPr>
              <a:r>
                <a:rPr lang="fr-CA" b="1" dirty="0" err="1"/>
                <a:t>Skills</a:t>
              </a:r>
              <a:endParaRPr lang="fr-CA" b="1" dirty="0"/>
            </a:p>
            <a:p>
              <a:pPr lvl="0" algn="ctr"/>
              <a:r>
                <a:rPr lang="en-US" dirty="0" smtClean="0">
                  <a:solidFill>
                    <a:schemeClr val="tx1"/>
                  </a:solidFill>
                </a:rPr>
                <a:t>Developing </a:t>
              </a:r>
              <a:r>
                <a:rPr lang="en-US" dirty="0" smtClean="0">
                  <a:solidFill>
                    <a:schemeClr val="tx1"/>
                  </a:solidFill>
                </a:rPr>
                <a:t>therapeutic relationship</a:t>
              </a:r>
              <a:endParaRPr lang="en-US" dirty="0">
                <a:solidFill>
                  <a:schemeClr val="tx1"/>
                </a:solidFill>
              </a:endParaRPr>
            </a:p>
          </p:txBody>
        </p:sp>
        <p:sp>
          <p:nvSpPr>
            <p:cNvPr id="7" name="Freeform 6"/>
            <p:cNvSpPr/>
            <p:nvPr/>
          </p:nvSpPr>
          <p:spPr>
            <a:xfrm>
              <a:off x="2317619" y="4587380"/>
              <a:ext cx="294674" cy="294674"/>
            </a:xfrm>
            <a:custGeom>
              <a:avLst/>
              <a:gdLst>
                <a:gd name="connsiteX0" fmla="*/ 39059 w 294674"/>
                <a:gd name="connsiteY0" fmla="*/ 112683 h 294674"/>
                <a:gd name="connsiteX1" fmla="*/ 112683 w 294674"/>
                <a:gd name="connsiteY1" fmla="*/ 112683 h 294674"/>
                <a:gd name="connsiteX2" fmla="*/ 112683 w 294674"/>
                <a:gd name="connsiteY2" fmla="*/ 39059 h 294674"/>
                <a:gd name="connsiteX3" fmla="*/ 181991 w 294674"/>
                <a:gd name="connsiteY3" fmla="*/ 39059 h 294674"/>
                <a:gd name="connsiteX4" fmla="*/ 181991 w 294674"/>
                <a:gd name="connsiteY4" fmla="*/ 112683 h 294674"/>
                <a:gd name="connsiteX5" fmla="*/ 255615 w 294674"/>
                <a:gd name="connsiteY5" fmla="*/ 112683 h 294674"/>
                <a:gd name="connsiteX6" fmla="*/ 255615 w 294674"/>
                <a:gd name="connsiteY6" fmla="*/ 181991 h 294674"/>
                <a:gd name="connsiteX7" fmla="*/ 181991 w 294674"/>
                <a:gd name="connsiteY7" fmla="*/ 181991 h 294674"/>
                <a:gd name="connsiteX8" fmla="*/ 181991 w 294674"/>
                <a:gd name="connsiteY8" fmla="*/ 255615 h 294674"/>
                <a:gd name="connsiteX9" fmla="*/ 112683 w 294674"/>
                <a:gd name="connsiteY9" fmla="*/ 255615 h 294674"/>
                <a:gd name="connsiteX10" fmla="*/ 112683 w 294674"/>
                <a:gd name="connsiteY10" fmla="*/ 181991 h 294674"/>
                <a:gd name="connsiteX11" fmla="*/ 39059 w 294674"/>
                <a:gd name="connsiteY11" fmla="*/ 181991 h 294674"/>
                <a:gd name="connsiteX12" fmla="*/ 39059 w 294674"/>
                <a:gd name="connsiteY12" fmla="*/ 112683 h 294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674" h="294674">
                  <a:moveTo>
                    <a:pt x="39059" y="112683"/>
                  </a:moveTo>
                  <a:lnTo>
                    <a:pt x="112683" y="112683"/>
                  </a:lnTo>
                  <a:lnTo>
                    <a:pt x="112683" y="39059"/>
                  </a:lnTo>
                  <a:lnTo>
                    <a:pt x="181991" y="39059"/>
                  </a:lnTo>
                  <a:lnTo>
                    <a:pt x="181991" y="112683"/>
                  </a:lnTo>
                  <a:lnTo>
                    <a:pt x="255615" y="112683"/>
                  </a:lnTo>
                  <a:lnTo>
                    <a:pt x="255615" y="181991"/>
                  </a:lnTo>
                  <a:lnTo>
                    <a:pt x="181991" y="181991"/>
                  </a:lnTo>
                  <a:lnTo>
                    <a:pt x="181991" y="255615"/>
                  </a:lnTo>
                  <a:lnTo>
                    <a:pt x="112683" y="255615"/>
                  </a:lnTo>
                  <a:lnTo>
                    <a:pt x="112683" y="181991"/>
                  </a:lnTo>
                  <a:lnTo>
                    <a:pt x="39059" y="181991"/>
                  </a:lnTo>
                  <a:lnTo>
                    <a:pt x="39059" y="112683"/>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9059" tIns="112683" rIns="39059" bIns="112683" numCol="1" spcCol="1270" anchor="ctr" anchorCtr="0">
              <a:noAutofit/>
            </a:bodyPr>
            <a:lstStyle/>
            <a:p>
              <a:pPr algn="ctr" defTabSz="222250">
                <a:lnSpc>
                  <a:spcPct val="90000"/>
                </a:lnSpc>
                <a:spcBef>
                  <a:spcPct val="0"/>
                </a:spcBef>
                <a:spcAft>
                  <a:spcPct val="35000"/>
                </a:spcAft>
              </a:pPr>
              <a:endParaRPr lang="en-US" sz="500"/>
            </a:p>
          </p:txBody>
        </p:sp>
        <p:sp>
          <p:nvSpPr>
            <p:cNvPr id="8" name="Rectangle 7"/>
            <p:cNvSpPr/>
            <p:nvPr/>
          </p:nvSpPr>
          <p:spPr>
            <a:xfrm>
              <a:off x="1403645" y="4923309"/>
              <a:ext cx="2122623" cy="1385931"/>
            </a:xfrm>
            <a:prstGeom prst="rect">
              <a:avLst/>
            </a:prstGeom>
            <a:solidFill>
              <a:schemeClr val="accent6"/>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41331" tIns="233445" rIns="341331" bIns="233445" numCol="1" spcCol="1270" anchor="ctr" anchorCtr="0">
              <a:noAutofit/>
            </a:bodyPr>
            <a:lstStyle/>
            <a:p>
              <a:pPr algn="ctr" defTabSz="1066800">
                <a:lnSpc>
                  <a:spcPct val="90000"/>
                </a:lnSpc>
                <a:spcBef>
                  <a:spcPct val="0"/>
                </a:spcBef>
                <a:spcAft>
                  <a:spcPct val="35000"/>
                </a:spcAft>
              </a:pPr>
              <a:r>
                <a:rPr lang="fr-CA" b="1" dirty="0"/>
                <a:t>Attitudes</a:t>
              </a:r>
            </a:p>
            <a:p>
              <a:pPr lvl="0" algn="ctr"/>
              <a:r>
                <a:rPr lang="fr-CA" dirty="0">
                  <a:solidFill>
                    <a:schemeClr val="tx1"/>
                  </a:solidFill>
                </a:rPr>
                <a:t>Respect</a:t>
              </a:r>
            </a:p>
            <a:p>
              <a:pPr lvl="0" algn="ctr"/>
              <a:r>
                <a:rPr lang="fr-CA" dirty="0" err="1">
                  <a:solidFill>
                    <a:schemeClr val="tx1"/>
                  </a:solidFill>
                </a:rPr>
                <a:t>Altruism</a:t>
              </a:r>
              <a:endParaRPr lang="en-US" dirty="0">
                <a:solidFill>
                  <a:schemeClr val="tx1"/>
                </a:solidFill>
              </a:endParaRPr>
            </a:p>
          </p:txBody>
        </p:sp>
        <p:sp>
          <p:nvSpPr>
            <p:cNvPr id="9" name="Freeform 8"/>
            <p:cNvSpPr/>
            <p:nvPr/>
          </p:nvSpPr>
          <p:spPr>
            <a:xfrm>
              <a:off x="3838838" y="3621985"/>
              <a:ext cx="819144" cy="462347"/>
            </a:xfrm>
            <a:custGeom>
              <a:avLst/>
              <a:gdLst>
                <a:gd name="connsiteX0" fmla="*/ 0 w 161563"/>
                <a:gd name="connsiteY0" fmla="*/ 37800 h 188998"/>
                <a:gd name="connsiteX1" fmla="*/ 80782 w 161563"/>
                <a:gd name="connsiteY1" fmla="*/ 37800 h 188998"/>
                <a:gd name="connsiteX2" fmla="*/ 80782 w 161563"/>
                <a:gd name="connsiteY2" fmla="*/ 0 h 188998"/>
                <a:gd name="connsiteX3" fmla="*/ 161563 w 161563"/>
                <a:gd name="connsiteY3" fmla="*/ 94499 h 188998"/>
                <a:gd name="connsiteX4" fmla="*/ 80782 w 161563"/>
                <a:gd name="connsiteY4" fmla="*/ 188998 h 188998"/>
                <a:gd name="connsiteX5" fmla="*/ 80782 w 161563"/>
                <a:gd name="connsiteY5" fmla="*/ 151198 h 188998"/>
                <a:gd name="connsiteX6" fmla="*/ 0 w 161563"/>
                <a:gd name="connsiteY6" fmla="*/ 151198 h 188998"/>
                <a:gd name="connsiteX7" fmla="*/ 0 w 161563"/>
                <a:gd name="connsiteY7" fmla="*/ 37800 h 18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1563" h="188998">
                  <a:moveTo>
                    <a:pt x="0" y="37800"/>
                  </a:moveTo>
                  <a:lnTo>
                    <a:pt x="80782" y="37800"/>
                  </a:lnTo>
                  <a:lnTo>
                    <a:pt x="80782" y="0"/>
                  </a:lnTo>
                  <a:lnTo>
                    <a:pt x="161563" y="94499"/>
                  </a:lnTo>
                  <a:lnTo>
                    <a:pt x="80782" y="188998"/>
                  </a:lnTo>
                  <a:lnTo>
                    <a:pt x="80782" y="151198"/>
                  </a:lnTo>
                  <a:lnTo>
                    <a:pt x="0" y="151198"/>
                  </a:lnTo>
                  <a:lnTo>
                    <a:pt x="0" y="37800"/>
                  </a:lnTo>
                  <a:close/>
                </a:path>
              </a:pathLst>
            </a:cu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37800" rIns="48469" bIns="37800" numCol="1" spcCol="1270" anchor="ctr" anchorCtr="0">
              <a:noAutofit/>
            </a:bodyPr>
            <a:lstStyle/>
            <a:p>
              <a:pPr algn="ctr" defTabSz="355600">
                <a:lnSpc>
                  <a:spcPct val="90000"/>
                </a:lnSpc>
                <a:spcBef>
                  <a:spcPct val="0"/>
                </a:spcBef>
                <a:spcAft>
                  <a:spcPct val="35000"/>
                </a:spcAft>
              </a:pPr>
              <a:endParaRPr lang="en-US" sz="800"/>
            </a:p>
          </p:txBody>
        </p:sp>
        <p:sp>
          <p:nvSpPr>
            <p:cNvPr id="10" name="Rectangle 9"/>
            <p:cNvSpPr/>
            <p:nvPr/>
          </p:nvSpPr>
          <p:spPr>
            <a:xfrm>
              <a:off x="4898444" y="2492895"/>
              <a:ext cx="2913918" cy="2720528"/>
            </a:xfrm>
            <a:prstGeom prst="rect">
              <a:avLst/>
            </a:pr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28762" tIns="444132" rIns="628762" bIns="444132" numCol="1" spcCol="1270" anchor="ctr" anchorCtr="0">
              <a:noAutofit/>
            </a:bodyPr>
            <a:lstStyle/>
            <a:p>
              <a:pPr algn="ctr" defTabSz="1600200">
                <a:lnSpc>
                  <a:spcPct val="90000"/>
                </a:lnSpc>
                <a:spcBef>
                  <a:spcPct val="0"/>
                </a:spcBef>
                <a:spcAft>
                  <a:spcPct val="35000"/>
                </a:spcAft>
              </a:pPr>
              <a:r>
                <a:rPr lang="fr-CA" sz="3600" b="1" dirty="0" err="1"/>
                <a:t>Competencies</a:t>
              </a:r>
              <a:endParaRPr lang="fr-CA" sz="3600" b="1" dirty="0"/>
            </a:p>
            <a:p>
              <a:pPr algn="ctr" defTabSz="1600200">
                <a:lnSpc>
                  <a:spcPct val="90000"/>
                </a:lnSpc>
                <a:spcBef>
                  <a:spcPct val="0"/>
                </a:spcBef>
                <a:spcAft>
                  <a:spcPct val="35000"/>
                </a:spcAft>
              </a:pPr>
              <a:r>
                <a:rPr lang="fr-CA" sz="3600" b="1" dirty="0">
                  <a:solidFill>
                    <a:schemeClr val="tx1"/>
                  </a:solidFill>
                </a:rPr>
                <a:t>Professional</a:t>
              </a:r>
              <a:endParaRPr lang="en-US" sz="3600" b="1" dirty="0">
                <a:solidFill>
                  <a:schemeClr val="tx1"/>
                </a:solidFill>
              </a:endParaRPr>
            </a:p>
          </p:txBody>
        </p:sp>
      </p:grpSp>
    </p:spTree>
    <p:extLst>
      <p:ext uri="{BB962C8B-B14F-4D97-AF65-F5344CB8AC3E}">
        <p14:creationId xmlns:p14="http://schemas.microsoft.com/office/powerpoint/2010/main" val="2125109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6" name="Text Box 1038"/>
          <p:cNvSpPr txBox="1">
            <a:spLocks noChangeArrowheads="1"/>
          </p:cNvSpPr>
          <p:nvPr/>
        </p:nvSpPr>
        <p:spPr bwMode="auto">
          <a:xfrm>
            <a:off x="8001000" y="5973838"/>
            <a:ext cx="2286000" cy="366712"/>
          </a:xfrm>
          <a:prstGeom prst="rect">
            <a:avLst/>
          </a:prstGeom>
          <a:noFill/>
          <a:ln w="9525">
            <a:noFill/>
            <a:miter lim="800000"/>
            <a:headEnd/>
            <a:tailEnd/>
          </a:ln>
        </p:spPr>
        <p:txBody>
          <a:bodyPr>
            <a:spAutoFit/>
          </a:bodyPr>
          <a:lstStyle/>
          <a:p>
            <a:pPr>
              <a:spcBef>
                <a:spcPct val="50000"/>
              </a:spcBef>
              <a:defRPr/>
            </a:pPr>
            <a:r>
              <a:rPr lang="en-US">
                <a:solidFill>
                  <a:schemeClr val="tx1">
                    <a:lumMod val="95000"/>
                    <a:lumOff val="5000"/>
                  </a:schemeClr>
                </a:solidFill>
              </a:rPr>
              <a:t>Miller, 1990</a:t>
            </a:r>
          </a:p>
        </p:txBody>
      </p:sp>
      <p:graphicFrame>
        <p:nvGraphicFramePr>
          <p:cNvPr id="2" name="Diagram 1"/>
          <p:cNvGraphicFramePr/>
          <p:nvPr>
            <p:extLst>
              <p:ext uri="{D42A27DB-BD31-4B8C-83A1-F6EECF244321}">
                <p14:modId xmlns:p14="http://schemas.microsoft.com/office/powerpoint/2010/main" val="664994207"/>
              </p:ext>
            </p:extLst>
          </p:nvPr>
        </p:nvGraphicFramePr>
        <p:xfrm>
          <a:off x="2063552" y="1344142"/>
          <a:ext cx="8136904" cy="4920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2"/>
          <p:cNvSpPr txBox="1">
            <a:spLocks noChangeArrowheads="1"/>
          </p:cNvSpPr>
          <p:nvPr/>
        </p:nvSpPr>
        <p:spPr bwMode="auto">
          <a:xfrm>
            <a:off x="2133600" y="244550"/>
            <a:ext cx="7772400" cy="1143000"/>
          </a:xfrm>
          <a:prstGeom prst="rect">
            <a:avLst/>
          </a:prstGeom>
          <a:noFill/>
          <a:ln w="9525">
            <a:noFill/>
            <a:miter lim="800000"/>
            <a:headEnd/>
            <a:tailEnd/>
          </a:ln>
        </p:spPr>
        <p:txBody>
          <a:bodyPr anchor="ctr"/>
          <a:lstStyle/>
          <a:p>
            <a:pPr>
              <a:defRPr/>
            </a:pPr>
            <a:r>
              <a:rPr lang="en-US" sz="3600" b="1" kern="0" cap="all" dirty="0">
                <a:solidFill>
                  <a:schemeClr val="tx1">
                    <a:lumMod val="95000"/>
                    <a:lumOff val="5000"/>
                  </a:schemeClr>
                </a:solidFill>
                <a:latin typeface="Calibri" pitchFamily="34" charset="0"/>
                <a:ea typeface="+mj-ea"/>
                <a:cs typeface="+mj-cs"/>
              </a:rPr>
              <a:t>What Do We assess? </a:t>
            </a:r>
          </a:p>
        </p:txBody>
      </p:sp>
    </p:spTree>
    <p:extLst>
      <p:ext uri="{BB962C8B-B14F-4D97-AF65-F5344CB8AC3E}">
        <p14:creationId xmlns:p14="http://schemas.microsoft.com/office/powerpoint/2010/main" val="312653395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237535"/>
            <a:ext cx="10515600" cy="1325563"/>
          </a:xfrm>
        </p:spPr>
        <p:txBody>
          <a:bodyPr/>
          <a:lstStyle/>
          <a:p>
            <a:r>
              <a:rPr lang="fr-FR" dirty="0" smtClean="0"/>
              <a:t>How do </a:t>
            </a:r>
            <a:r>
              <a:rPr lang="fr-FR" dirty="0" err="1" smtClean="0"/>
              <a:t>we</a:t>
            </a:r>
            <a:r>
              <a:rPr lang="fr-FR" dirty="0" smtClean="0"/>
              <a:t> </a:t>
            </a:r>
            <a:r>
              <a:rPr lang="fr-FR" dirty="0" err="1" smtClean="0"/>
              <a:t>assess</a:t>
            </a:r>
            <a:r>
              <a:rPr lang="fr-FR" dirty="0" smtClean="0"/>
              <a:t>?</a:t>
            </a:r>
            <a:endParaRPr lang="fr-FR" dirty="0"/>
          </a:p>
        </p:txBody>
      </p:sp>
      <p:graphicFrame>
        <p:nvGraphicFramePr>
          <p:cNvPr id="3" name="Espace réservé du contenu 2"/>
          <p:cNvGraphicFramePr>
            <a:graphicFrameLocks noGrp="1"/>
          </p:cNvGraphicFramePr>
          <p:nvPr>
            <p:ph idx="1"/>
            <p:extLst>
              <p:ext uri="{D42A27DB-BD31-4B8C-83A1-F6EECF244321}">
                <p14:modId xmlns:p14="http://schemas.microsoft.com/office/powerpoint/2010/main" val="577009235"/>
              </p:ext>
            </p:extLst>
          </p:nvPr>
        </p:nvGraphicFramePr>
        <p:xfrm>
          <a:off x="1590504" y="1397725"/>
          <a:ext cx="3942788" cy="471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1492503270"/>
              </p:ext>
            </p:extLst>
          </p:nvPr>
        </p:nvGraphicFramePr>
        <p:xfrm>
          <a:off x="5673969" y="1056170"/>
          <a:ext cx="4536831" cy="5336315"/>
        </p:xfrm>
        <a:graphic>
          <a:graphicData uri="http://schemas.openxmlformats.org/drawingml/2006/table">
            <a:tbl>
              <a:tblPr firstRow="1" bandRow="1">
                <a:tableStyleId>{69012ECD-51FC-41F1-AA8D-1B2483CD663E}</a:tableStyleId>
              </a:tblPr>
              <a:tblGrid>
                <a:gridCol w="4536831"/>
              </a:tblGrid>
              <a:tr h="588386">
                <a:tc>
                  <a:txBody>
                    <a:bodyPr/>
                    <a:lstStyle/>
                    <a:p>
                      <a:pPr algn="ctr"/>
                      <a:r>
                        <a:rPr lang="fr-BE" sz="2400" dirty="0" smtClean="0"/>
                        <a:t>Stimulus = </a:t>
                      </a:r>
                      <a:r>
                        <a:rPr lang="fr-BE" sz="2400" dirty="0" err="1" smtClean="0"/>
                        <a:t>task</a:t>
                      </a:r>
                      <a:endParaRPr lang="fr-BE" sz="2400" dirty="0">
                        <a:latin typeface="Thonburi"/>
                      </a:endParaRPr>
                    </a:p>
                  </a:txBody>
                  <a:tcPr anchor="ctr">
                    <a:lnL w="9525" cap="flat" cmpd="sng" algn="ctr">
                      <a:noFill/>
                      <a:prstDash val="soli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86403">
                <a:tc>
                  <a:txBody>
                    <a:bodyPr/>
                    <a:lstStyle/>
                    <a:p>
                      <a:pPr algn="ctr"/>
                      <a:r>
                        <a:rPr lang="fr-BE" sz="2400" dirty="0" smtClean="0">
                          <a:solidFill>
                            <a:schemeClr val="tx2"/>
                          </a:solidFill>
                          <a:latin typeface="Thonburi"/>
                        </a:rPr>
                        <a:t>Real</a:t>
                      </a:r>
                      <a:r>
                        <a:rPr lang="fr-BE" sz="2400" baseline="0" dirty="0" smtClean="0">
                          <a:solidFill>
                            <a:schemeClr val="tx2"/>
                          </a:solidFill>
                          <a:latin typeface="Thonburi"/>
                        </a:rPr>
                        <a:t> patient(s)</a:t>
                      </a:r>
                    </a:p>
                    <a:p>
                      <a:pPr algn="ctr"/>
                      <a:endParaRPr lang="fr-BE" sz="800" baseline="0" dirty="0" smtClean="0">
                        <a:solidFill>
                          <a:schemeClr val="tx2"/>
                        </a:solidFill>
                        <a:latin typeface="Thonburi"/>
                      </a:endParaRPr>
                    </a:p>
                    <a:p>
                      <a:pPr algn="ctr"/>
                      <a:r>
                        <a:rPr lang="fr-BE" sz="2000" i="1" baseline="0" dirty="0" err="1" smtClean="0">
                          <a:solidFill>
                            <a:schemeClr val="tx2"/>
                          </a:solidFill>
                          <a:latin typeface="Thonburi"/>
                        </a:rPr>
                        <a:t>Clinical</a:t>
                      </a:r>
                      <a:r>
                        <a:rPr lang="fr-BE" sz="2000" i="1" baseline="0" dirty="0" smtClean="0">
                          <a:solidFill>
                            <a:schemeClr val="tx2"/>
                          </a:solidFill>
                          <a:latin typeface="Thonburi"/>
                        </a:rPr>
                        <a:t> care, </a:t>
                      </a:r>
                      <a:r>
                        <a:rPr lang="fr-BE" sz="2000" i="1" baseline="0" dirty="0" err="1" smtClean="0">
                          <a:solidFill>
                            <a:schemeClr val="tx2"/>
                          </a:solidFill>
                          <a:latin typeface="Thonburi"/>
                        </a:rPr>
                        <a:t>technical</a:t>
                      </a:r>
                      <a:r>
                        <a:rPr lang="fr-BE" sz="2000" i="1" baseline="0" dirty="0" smtClean="0">
                          <a:solidFill>
                            <a:schemeClr val="tx2"/>
                          </a:solidFill>
                          <a:latin typeface="Thonburi"/>
                        </a:rPr>
                        <a:t> </a:t>
                      </a:r>
                      <a:r>
                        <a:rPr lang="fr-BE" sz="2000" i="1" baseline="0" dirty="0" err="1" smtClean="0">
                          <a:solidFill>
                            <a:schemeClr val="tx2"/>
                          </a:solidFill>
                          <a:latin typeface="Thonburi"/>
                        </a:rPr>
                        <a:t>procedure</a:t>
                      </a:r>
                      <a:endParaRPr lang="fr-BE" sz="2400" b="0" i="1" dirty="0">
                        <a:solidFill>
                          <a:schemeClr val="tx2"/>
                        </a:solidFill>
                        <a:latin typeface="Thonburi"/>
                      </a:endParaRPr>
                    </a:p>
                  </a:txBody>
                  <a:tcPr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86403">
                <a:tc>
                  <a:txBody>
                    <a:bodyPr/>
                    <a:lstStyle/>
                    <a:p>
                      <a:pPr algn="ctr"/>
                      <a:r>
                        <a:rPr lang="fr-BE" sz="2400" dirty="0" smtClean="0">
                          <a:solidFill>
                            <a:schemeClr val="tx2"/>
                          </a:solidFill>
                          <a:latin typeface="Thonburi"/>
                        </a:rPr>
                        <a:t>Simulation</a:t>
                      </a:r>
                    </a:p>
                    <a:p>
                      <a:pPr algn="ctr"/>
                      <a:endParaRPr lang="fr-BE" sz="800" baseline="0" dirty="0" smtClean="0">
                        <a:solidFill>
                          <a:schemeClr val="tx2"/>
                        </a:solidFill>
                        <a:latin typeface="Thonburi"/>
                      </a:endParaRPr>
                    </a:p>
                    <a:p>
                      <a:pPr algn="ctr"/>
                      <a:r>
                        <a:rPr lang="fr-BE" sz="2000" i="1" baseline="0" dirty="0" smtClean="0">
                          <a:solidFill>
                            <a:schemeClr val="tx2"/>
                          </a:solidFill>
                          <a:latin typeface="Thonburi"/>
                        </a:rPr>
                        <a:t>Mannekin, high fidelity simulation, standardized pt, rater role playing</a:t>
                      </a:r>
                      <a:endParaRPr lang="fr-BE" sz="2000" i="1" dirty="0">
                        <a:solidFill>
                          <a:schemeClr val="tx2"/>
                        </a:solidFill>
                        <a:latin typeface="Thonburi"/>
                      </a:endParaRPr>
                    </a:p>
                  </a:txBody>
                  <a:tcPr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86403">
                <a:tc>
                  <a:txBody>
                    <a:bodyPr/>
                    <a:lstStyle/>
                    <a:p>
                      <a:pPr algn="ctr"/>
                      <a:r>
                        <a:rPr lang="fr-BE" sz="2400" dirty="0" err="1" smtClean="0">
                          <a:solidFill>
                            <a:schemeClr val="tx2"/>
                          </a:solidFill>
                          <a:latin typeface="Thonburi"/>
                        </a:rPr>
                        <a:t>Clinical</a:t>
                      </a:r>
                      <a:r>
                        <a:rPr lang="fr-BE" sz="2400" baseline="0" dirty="0" smtClean="0">
                          <a:solidFill>
                            <a:schemeClr val="tx2"/>
                          </a:solidFill>
                          <a:latin typeface="Thonburi"/>
                        </a:rPr>
                        <a:t> scenario</a:t>
                      </a:r>
                    </a:p>
                    <a:p>
                      <a:pPr algn="ctr"/>
                      <a:endParaRPr lang="fr-BE" sz="800" baseline="0" dirty="0" smtClean="0">
                        <a:solidFill>
                          <a:schemeClr val="tx2"/>
                        </a:solidFill>
                        <a:latin typeface="Thonburi"/>
                      </a:endParaRPr>
                    </a:p>
                    <a:p>
                      <a:pPr algn="ctr"/>
                      <a:r>
                        <a:rPr lang="fr-BE" sz="2000" i="1" baseline="0" dirty="0" smtClean="0">
                          <a:solidFill>
                            <a:schemeClr val="tx2"/>
                          </a:solidFill>
                          <a:latin typeface="Thonburi"/>
                        </a:rPr>
                        <a:t>Paper/computer-</a:t>
                      </a:r>
                      <a:r>
                        <a:rPr lang="fr-BE" sz="2000" i="1" baseline="0" dirty="0" err="1" smtClean="0">
                          <a:solidFill>
                            <a:schemeClr val="tx2"/>
                          </a:solidFill>
                          <a:latin typeface="Thonburi"/>
                        </a:rPr>
                        <a:t>based</a:t>
                      </a:r>
                      <a:r>
                        <a:rPr lang="fr-BE" sz="2000" i="1" baseline="0" dirty="0" smtClean="0">
                          <a:solidFill>
                            <a:schemeClr val="tx2"/>
                          </a:solidFill>
                          <a:latin typeface="Thonburi"/>
                        </a:rPr>
                        <a:t> vignette, </a:t>
                      </a:r>
                      <a:r>
                        <a:rPr lang="fr-BE" sz="2000" i="1" baseline="0" dirty="0" err="1" smtClean="0">
                          <a:solidFill>
                            <a:schemeClr val="tx2"/>
                          </a:solidFill>
                          <a:latin typeface="Thonburi"/>
                        </a:rPr>
                        <a:t>video</a:t>
                      </a:r>
                      <a:endParaRPr lang="fr-BE" sz="2000" i="1" dirty="0">
                        <a:solidFill>
                          <a:schemeClr val="tx2"/>
                        </a:solidFill>
                        <a:latin typeface="Thonburi"/>
                      </a:endParaRPr>
                    </a:p>
                  </a:txBody>
                  <a:tcPr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86403">
                <a:tc>
                  <a:txBody>
                    <a:bodyPr/>
                    <a:lstStyle/>
                    <a:p>
                      <a:pPr algn="ctr"/>
                      <a:r>
                        <a:rPr lang="fr-BE" sz="2400" dirty="0" err="1" smtClean="0">
                          <a:solidFill>
                            <a:schemeClr val="tx2"/>
                          </a:solidFill>
                          <a:latin typeface="Thonburi"/>
                        </a:rPr>
                        <a:t>Knowledge</a:t>
                      </a:r>
                      <a:r>
                        <a:rPr lang="fr-BE" sz="2400" dirty="0" smtClean="0">
                          <a:solidFill>
                            <a:schemeClr val="tx2"/>
                          </a:solidFill>
                          <a:latin typeface="Thonburi"/>
                        </a:rPr>
                        <a:t> question</a:t>
                      </a:r>
                      <a:endParaRPr lang="fr-BE" sz="2400" b="1" dirty="0">
                        <a:solidFill>
                          <a:schemeClr val="tx2"/>
                        </a:solidFill>
                        <a:latin typeface="Thonburi"/>
                      </a:endParaRPr>
                    </a:p>
                  </a:txBody>
                  <a:tcPr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504197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How do </a:t>
            </a:r>
            <a:r>
              <a:rPr lang="fr-FR" dirty="0" err="1" smtClean="0"/>
              <a:t>we</a:t>
            </a:r>
            <a:r>
              <a:rPr lang="fr-FR" dirty="0" smtClean="0"/>
              <a:t> </a:t>
            </a:r>
            <a:r>
              <a:rPr lang="fr-FR" dirty="0" err="1" smtClean="0"/>
              <a:t>assess</a:t>
            </a:r>
            <a:r>
              <a:rPr lang="fr-FR" dirty="0" smtClean="0"/>
              <a:t>?</a:t>
            </a:r>
            <a:endParaRPr lang="fr-FR" dirty="0"/>
          </a:p>
        </p:txBody>
      </p:sp>
      <p:graphicFrame>
        <p:nvGraphicFramePr>
          <p:cNvPr id="3" name="Espace réservé du contenu 2"/>
          <p:cNvGraphicFramePr>
            <a:graphicFrameLocks noGrp="1"/>
          </p:cNvGraphicFramePr>
          <p:nvPr>
            <p:ph idx="1"/>
            <p:extLst>
              <p:ext uri="{D42A27DB-BD31-4B8C-83A1-F6EECF244321}">
                <p14:modId xmlns:p14="http://schemas.microsoft.com/office/powerpoint/2010/main" val="358171509"/>
              </p:ext>
            </p:extLst>
          </p:nvPr>
        </p:nvGraphicFramePr>
        <p:xfrm>
          <a:off x="1590504" y="1589110"/>
          <a:ext cx="3942788" cy="471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3192307635"/>
              </p:ext>
            </p:extLst>
          </p:nvPr>
        </p:nvGraphicFramePr>
        <p:xfrm>
          <a:off x="5673969" y="971111"/>
          <a:ext cx="4536831" cy="5340949"/>
        </p:xfrm>
        <a:graphic>
          <a:graphicData uri="http://schemas.openxmlformats.org/drawingml/2006/table">
            <a:tbl>
              <a:tblPr firstRow="1" bandRow="1">
                <a:tableStyleId>{69012ECD-51FC-41F1-AA8D-1B2483CD663E}</a:tableStyleId>
              </a:tblPr>
              <a:tblGrid>
                <a:gridCol w="4536831"/>
              </a:tblGrid>
              <a:tr h="588386">
                <a:tc>
                  <a:txBody>
                    <a:bodyPr/>
                    <a:lstStyle/>
                    <a:p>
                      <a:pPr algn="ctr"/>
                      <a:r>
                        <a:rPr lang="fr-BE" sz="2400" dirty="0" err="1" smtClean="0"/>
                        <a:t>Response</a:t>
                      </a:r>
                      <a:r>
                        <a:rPr lang="fr-BE" sz="2400" dirty="0" smtClean="0"/>
                        <a:t> = data </a:t>
                      </a:r>
                      <a:r>
                        <a:rPr lang="fr-BE" sz="2400" dirty="0" err="1" smtClean="0"/>
                        <a:t>collected</a:t>
                      </a:r>
                      <a:endParaRPr lang="fr-BE" sz="2400" dirty="0">
                        <a:latin typeface="Thonburi"/>
                      </a:endParaRPr>
                    </a:p>
                  </a:txBody>
                  <a:tcPr anchor="ctr">
                    <a:lnL w="9525" cap="flat" cmpd="sng" algn="ctr">
                      <a:noFill/>
                      <a:prstDash val="soli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864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400" i="0" dirty="0" smtClean="0">
                          <a:solidFill>
                            <a:schemeClr val="tx2"/>
                          </a:solidFill>
                          <a:latin typeface="Thonburi"/>
                        </a:rPr>
                        <a:t>Observation (live, </a:t>
                      </a:r>
                      <a:r>
                        <a:rPr lang="fr-BE" sz="2400" i="0" dirty="0" err="1" smtClean="0">
                          <a:solidFill>
                            <a:schemeClr val="tx2"/>
                          </a:solidFill>
                          <a:latin typeface="Thonburi"/>
                        </a:rPr>
                        <a:t>video</a:t>
                      </a:r>
                      <a:r>
                        <a:rPr lang="fr-BE" sz="2400" i="0" dirty="0" smtClean="0">
                          <a:solidFill>
                            <a:schemeClr val="tx2"/>
                          </a:solidFill>
                          <a:latin typeface="Thonburi"/>
                        </a:rPr>
                        <a:t>)</a:t>
                      </a:r>
                    </a:p>
                    <a:p>
                      <a:pPr algn="ctr"/>
                      <a:r>
                        <a:rPr lang="fr-BE" sz="2400" b="0" i="0" dirty="0" smtClean="0">
                          <a:solidFill>
                            <a:schemeClr val="tx2"/>
                          </a:solidFill>
                          <a:latin typeface="Thonburi"/>
                        </a:rPr>
                        <a:t>Oral</a:t>
                      </a:r>
                    </a:p>
                    <a:p>
                      <a:pPr algn="ctr"/>
                      <a:r>
                        <a:rPr lang="fr-BE" sz="2400" b="0" i="0" dirty="0" err="1" smtClean="0">
                          <a:solidFill>
                            <a:schemeClr val="tx2"/>
                          </a:solidFill>
                          <a:latin typeface="Thonburi"/>
                        </a:rPr>
                        <a:t>Written</a:t>
                      </a:r>
                      <a:r>
                        <a:rPr lang="fr-BE" sz="2400" b="0" i="0" dirty="0" smtClean="0">
                          <a:solidFill>
                            <a:schemeClr val="tx2"/>
                          </a:solidFill>
                          <a:latin typeface="Thonburi"/>
                        </a:rPr>
                        <a:t> (chart </a:t>
                      </a:r>
                      <a:r>
                        <a:rPr lang="fr-BE" sz="2400" b="0" i="0" dirty="0" err="1" smtClean="0">
                          <a:solidFill>
                            <a:schemeClr val="tx2"/>
                          </a:solidFill>
                          <a:latin typeface="Thonburi"/>
                        </a:rPr>
                        <a:t>review</a:t>
                      </a:r>
                      <a:r>
                        <a:rPr lang="fr-BE" sz="2400" b="0" i="0" dirty="0" smtClean="0">
                          <a:solidFill>
                            <a:schemeClr val="tx2"/>
                          </a:solidFill>
                          <a:latin typeface="Thonburi"/>
                        </a:rPr>
                        <a:t>)</a:t>
                      </a:r>
                      <a:endParaRPr lang="fr-BE" sz="2400" b="0" i="0" dirty="0">
                        <a:solidFill>
                          <a:schemeClr val="tx2"/>
                        </a:solidFill>
                        <a:latin typeface="Thonburi"/>
                      </a:endParaRPr>
                    </a:p>
                  </a:txBody>
                  <a:tcPr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86403">
                <a:tc>
                  <a:txBody>
                    <a:bodyPr/>
                    <a:lstStyle/>
                    <a:p>
                      <a:pPr algn="ctr"/>
                      <a:r>
                        <a:rPr lang="fr-BE" sz="2400" i="0" dirty="0" smtClean="0">
                          <a:solidFill>
                            <a:schemeClr val="tx2"/>
                          </a:solidFill>
                          <a:latin typeface="Thonburi"/>
                        </a:rPr>
                        <a:t>Observation (live, </a:t>
                      </a:r>
                      <a:r>
                        <a:rPr lang="fr-BE" sz="2400" i="0" dirty="0" err="1" smtClean="0">
                          <a:solidFill>
                            <a:schemeClr val="tx2"/>
                          </a:solidFill>
                          <a:latin typeface="Thonburi"/>
                        </a:rPr>
                        <a:t>video</a:t>
                      </a:r>
                      <a:r>
                        <a:rPr lang="fr-BE" sz="2400" i="0" dirty="0" smtClean="0">
                          <a:solidFill>
                            <a:schemeClr val="tx2"/>
                          </a:solidFill>
                          <a:latin typeface="Thonburi"/>
                        </a:rPr>
                        <a:t>)</a:t>
                      </a:r>
                    </a:p>
                    <a:p>
                      <a:pPr algn="ctr"/>
                      <a:r>
                        <a:rPr lang="fr-BE" sz="2400" i="0" dirty="0" smtClean="0">
                          <a:solidFill>
                            <a:schemeClr val="tx2"/>
                          </a:solidFill>
                          <a:latin typeface="Thonburi"/>
                        </a:rPr>
                        <a:t>Simulator records</a:t>
                      </a:r>
                    </a:p>
                  </a:txBody>
                  <a:tcPr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86403">
                <a:tc>
                  <a:txBody>
                    <a:bodyPr/>
                    <a:lstStyle/>
                    <a:p>
                      <a:pPr algn="ctr"/>
                      <a:r>
                        <a:rPr lang="en-US" sz="2400" dirty="0" smtClean="0">
                          <a:solidFill>
                            <a:schemeClr val="tx2"/>
                          </a:solidFill>
                          <a:latin typeface="Thonburi"/>
                        </a:rPr>
                        <a:t>Oral</a:t>
                      </a:r>
                    </a:p>
                    <a:p>
                      <a:pPr algn="ctr"/>
                      <a:r>
                        <a:rPr lang="en-US" sz="2400" dirty="0" smtClean="0">
                          <a:solidFill>
                            <a:schemeClr val="tx2"/>
                          </a:solidFill>
                          <a:latin typeface="Thonburi"/>
                        </a:rPr>
                        <a:t>Written (open)</a:t>
                      </a:r>
                    </a:p>
                    <a:p>
                      <a:pPr algn="ctr"/>
                      <a:r>
                        <a:rPr lang="en-US" sz="2400" dirty="0" smtClean="0">
                          <a:solidFill>
                            <a:schemeClr val="tx2"/>
                          </a:solidFill>
                          <a:latin typeface="Thonburi"/>
                        </a:rPr>
                        <a:t>Written (closed)</a:t>
                      </a:r>
                    </a:p>
                  </a:txBody>
                  <a:tcPr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86403">
                <a:tc>
                  <a:txBody>
                    <a:bodyPr/>
                    <a:lstStyle/>
                    <a:p>
                      <a:pPr algn="ctr"/>
                      <a:r>
                        <a:rPr lang="fr-BE" sz="2400" b="0" dirty="0" smtClean="0">
                          <a:solidFill>
                            <a:schemeClr val="tx2"/>
                          </a:solidFill>
                          <a:latin typeface="Thonburi"/>
                        </a:rPr>
                        <a:t>Oral</a:t>
                      </a:r>
                    </a:p>
                    <a:p>
                      <a:pPr algn="ctr"/>
                      <a:r>
                        <a:rPr lang="fr-BE" sz="2400" b="0" dirty="0" err="1" smtClean="0">
                          <a:solidFill>
                            <a:schemeClr val="tx2"/>
                          </a:solidFill>
                          <a:latin typeface="Thonburi"/>
                        </a:rPr>
                        <a:t>Written</a:t>
                      </a:r>
                      <a:r>
                        <a:rPr lang="fr-BE" sz="2400" b="0" dirty="0" smtClean="0">
                          <a:solidFill>
                            <a:schemeClr val="tx2"/>
                          </a:solidFill>
                          <a:latin typeface="Thonburi"/>
                        </a:rPr>
                        <a:t> (open)</a:t>
                      </a:r>
                      <a:endParaRPr lang="fr-BE" sz="2400" b="0" baseline="0" dirty="0" smtClean="0">
                        <a:solidFill>
                          <a:schemeClr val="tx2"/>
                        </a:solidFill>
                        <a:latin typeface="Thonburi"/>
                      </a:endParaRPr>
                    </a:p>
                    <a:p>
                      <a:pPr algn="ctr"/>
                      <a:r>
                        <a:rPr lang="fr-BE" sz="2400" b="0" baseline="0" dirty="0" err="1" smtClean="0">
                          <a:solidFill>
                            <a:schemeClr val="tx2"/>
                          </a:solidFill>
                          <a:latin typeface="Thonburi"/>
                        </a:rPr>
                        <a:t>Written</a:t>
                      </a:r>
                      <a:r>
                        <a:rPr lang="fr-BE" sz="2400" b="0" baseline="0" dirty="0" smtClean="0">
                          <a:solidFill>
                            <a:schemeClr val="tx2"/>
                          </a:solidFill>
                          <a:latin typeface="Thonburi"/>
                        </a:rPr>
                        <a:t> (</a:t>
                      </a:r>
                      <a:r>
                        <a:rPr lang="fr-BE" sz="2400" b="0" baseline="0" dirty="0" err="1" smtClean="0">
                          <a:solidFill>
                            <a:schemeClr val="tx2"/>
                          </a:solidFill>
                          <a:latin typeface="Thonburi"/>
                        </a:rPr>
                        <a:t>closed</a:t>
                      </a:r>
                      <a:r>
                        <a:rPr lang="fr-BE" sz="2400" b="0" baseline="0" dirty="0" smtClean="0">
                          <a:solidFill>
                            <a:schemeClr val="tx2"/>
                          </a:solidFill>
                          <a:latin typeface="Thonburi"/>
                        </a:rPr>
                        <a:t>)</a:t>
                      </a:r>
                      <a:endParaRPr lang="fr-BE" sz="2400" b="1" dirty="0">
                        <a:solidFill>
                          <a:schemeClr val="tx2"/>
                        </a:solidFill>
                        <a:latin typeface="Thonburi"/>
                      </a:endParaRPr>
                    </a:p>
                  </a:txBody>
                  <a:tcPr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610914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6129"/>
          </a:xfrm>
        </p:spPr>
        <p:txBody>
          <a:bodyPr/>
          <a:lstStyle/>
          <a:p>
            <a:r>
              <a:rPr lang="en-US" dirty="0" smtClean="0"/>
              <a:t>Reliability</a:t>
            </a:r>
            <a:endParaRPr lang="en-US" dirty="0"/>
          </a:p>
        </p:txBody>
      </p:sp>
      <p:sp>
        <p:nvSpPr>
          <p:cNvPr id="3" name="Content Placeholder 2"/>
          <p:cNvSpPr>
            <a:spLocks noGrp="1"/>
          </p:cNvSpPr>
          <p:nvPr>
            <p:ph idx="1"/>
          </p:nvPr>
        </p:nvSpPr>
        <p:spPr>
          <a:xfrm>
            <a:off x="1831075" y="1190138"/>
            <a:ext cx="8229600" cy="1675892"/>
          </a:xfrm>
        </p:spPr>
        <p:txBody>
          <a:bodyPr>
            <a:normAutofit/>
          </a:bodyPr>
          <a:lstStyle/>
          <a:p>
            <a:pPr algn="ctr">
              <a:spcBef>
                <a:spcPct val="10000"/>
              </a:spcBef>
              <a:buClr>
                <a:srgbClr val="595959"/>
              </a:buClr>
              <a:buNone/>
            </a:pPr>
            <a:endParaRPr lang="en-US" altLang="fr-FR" dirty="0" smtClean="0">
              <a:solidFill>
                <a:srgbClr val="0D0D0D"/>
              </a:solidFill>
            </a:endParaRPr>
          </a:p>
          <a:p>
            <a:pPr algn="ctr">
              <a:spcBef>
                <a:spcPct val="10000"/>
              </a:spcBef>
              <a:buClr>
                <a:srgbClr val="595959"/>
              </a:buClr>
              <a:buNone/>
            </a:pPr>
            <a:r>
              <a:rPr lang="en-US" altLang="fr-FR" sz="3200" dirty="0">
                <a:solidFill>
                  <a:srgbClr val="0D0D0D"/>
                </a:solidFill>
              </a:rPr>
              <a:t>The consistency with which a method measures what it is designed to measure</a:t>
            </a:r>
          </a:p>
          <a:p>
            <a:pPr>
              <a:buNone/>
            </a:pPr>
            <a:endParaRPr lang="en-US" dirty="0"/>
          </a:p>
        </p:txBody>
      </p:sp>
      <p:sp>
        <p:nvSpPr>
          <p:cNvPr id="4" name="Title 1"/>
          <p:cNvSpPr txBox="1">
            <a:spLocks/>
          </p:cNvSpPr>
          <p:nvPr/>
        </p:nvSpPr>
        <p:spPr>
          <a:xfrm>
            <a:off x="859808" y="2864940"/>
            <a:ext cx="1007318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i="0" kern="1200" cap="small" baseline="0">
                <a:solidFill>
                  <a:schemeClr val="tx1"/>
                </a:solidFill>
                <a:latin typeface="Cambria" panose="02040503050406030204" pitchFamily="18" charset="0"/>
                <a:ea typeface="+mj-ea"/>
                <a:cs typeface="+mj-cs"/>
              </a:defRPr>
            </a:lvl1pPr>
          </a:lstStyle>
          <a:p>
            <a:r>
              <a:rPr lang="en-US" dirty="0" smtClean="0"/>
              <a:t>Validity</a:t>
            </a:r>
            <a:endParaRPr lang="en-US" dirty="0"/>
          </a:p>
        </p:txBody>
      </p:sp>
      <p:sp>
        <p:nvSpPr>
          <p:cNvPr id="5" name="Rectangle 4"/>
          <p:cNvSpPr/>
          <p:nvPr/>
        </p:nvSpPr>
        <p:spPr>
          <a:xfrm>
            <a:off x="2627193" y="4190503"/>
            <a:ext cx="7622275" cy="1126462"/>
          </a:xfrm>
          <a:prstGeom prst="rect">
            <a:avLst/>
          </a:prstGeom>
        </p:spPr>
        <p:txBody>
          <a:bodyPr wrap="square">
            <a:spAutoFit/>
          </a:bodyPr>
          <a:lstStyle/>
          <a:p>
            <a:pPr algn="ctr">
              <a:spcBef>
                <a:spcPct val="10000"/>
              </a:spcBef>
              <a:buClr>
                <a:srgbClr val="595959"/>
              </a:buClr>
              <a:buNone/>
            </a:pPr>
            <a:r>
              <a:rPr lang="en-US" altLang="fr-FR" sz="3200" dirty="0">
                <a:solidFill>
                  <a:srgbClr val="0D0D0D"/>
                </a:solidFill>
                <a:latin typeface="Cambria" panose="02040503050406030204" pitchFamily="18" charset="0"/>
              </a:rPr>
              <a:t>The degree to which a method </a:t>
            </a:r>
          </a:p>
          <a:p>
            <a:pPr algn="ctr">
              <a:spcBef>
                <a:spcPct val="10000"/>
              </a:spcBef>
              <a:buClr>
                <a:srgbClr val="595959"/>
              </a:buClr>
              <a:buNone/>
            </a:pPr>
            <a:r>
              <a:rPr lang="en-US" altLang="fr-FR" sz="3200" dirty="0">
                <a:solidFill>
                  <a:srgbClr val="0D0D0D"/>
                </a:solidFill>
                <a:latin typeface="Cambria" panose="02040503050406030204" pitchFamily="18" charset="0"/>
              </a:rPr>
              <a:t>measures what it is intended to measure</a:t>
            </a:r>
            <a:endParaRPr lang="en-US" altLang="fr-FR" sz="3200" dirty="0">
              <a:solidFill>
                <a:srgbClr val="0D0D0D"/>
              </a:solidFill>
              <a:latin typeface="Cambria" panose="02040503050406030204" pitchFamily="18" charset="0"/>
            </a:endParaRPr>
          </a:p>
        </p:txBody>
      </p:sp>
    </p:spTree>
    <p:extLst>
      <p:ext uri="{BB962C8B-B14F-4D97-AF65-F5344CB8AC3E}">
        <p14:creationId xmlns:p14="http://schemas.microsoft.com/office/powerpoint/2010/main" val="3302260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48316" y="721206"/>
            <a:ext cx="9062484" cy="1786210"/>
          </a:xfrm>
        </p:spPr>
        <p:txBody>
          <a:bodyPr>
            <a:normAutofit/>
          </a:bodyPr>
          <a:lstStyle/>
          <a:p>
            <a:r>
              <a:rPr lang="fr-CA" dirty="0" err="1" smtClean="0"/>
              <a:t>Assessment</a:t>
            </a:r>
            <a:r>
              <a:rPr lang="fr-CA" dirty="0" smtClean="0"/>
              <a:t> </a:t>
            </a:r>
            <a:r>
              <a:rPr lang="fr-CA" dirty="0" err="1" smtClean="0"/>
              <a:t>is</a:t>
            </a:r>
            <a:r>
              <a:rPr lang="fr-CA" dirty="0" smtClean="0"/>
              <a:t> </a:t>
            </a:r>
            <a:r>
              <a:rPr lang="fr-CA" dirty="0" err="1" smtClean="0"/>
              <a:t>challenging</a:t>
            </a:r>
            <a:r>
              <a:rPr lang="fr-CA" dirty="0" smtClean="0"/>
              <a:t/>
            </a:r>
            <a:br>
              <a:rPr lang="fr-CA" dirty="0" smtClean="0"/>
            </a:br>
            <a:r>
              <a:rPr lang="en-US" dirty="0"/>
              <a:t> </a:t>
            </a:r>
            <a:r>
              <a:rPr lang="en-US" i="1" dirty="0"/>
              <a:t>'you don't want to sort of be the one who sticks the knife in them'</a:t>
            </a:r>
          </a:p>
        </p:txBody>
      </p:sp>
      <p:sp>
        <p:nvSpPr>
          <p:cNvPr id="3" name="Content Placeholder 2"/>
          <p:cNvSpPr>
            <a:spLocks noGrp="1"/>
          </p:cNvSpPr>
          <p:nvPr>
            <p:ph idx="1"/>
          </p:nvPr>
        </p:nvSpPr>
        <p:spPr>
          <a:xfrm>
            <a:off x="1981200" y="2625329"/>
            <a:ext cx="8229600" cy="2967398"/>
          </a:xfrm>
        </p:spPr>
        <p:txBody>
          <a:bodyPr/>
          <a:lstStyle/>
          <a:p>
            <a:r>
              <a:rPr lang="fr-CA" dirty="0" err="1"/>
              <a:t>Potential</a:t>
            </a:r>
            <a:r>
              <a:rPr lang="fr-CA" dirty="0"/>
              <a:t> </a:t>
            </a:r>
            <a:r>
              <a:rPr lang="fr-CA" dirty="0" err="1"/>
              <a:t>negative</a:t>
            </a:r>
            <a:r>
              <a:rPr lang="fr-CA" dirty="0"/>
              <a:t> </a:t>
            </a:r>
            <a:r>
              <a:rPr lang="fr-CA" dirty="0" err="1"/>
              <a:t>outcomes</a:t>
            </a:r>
            <a:r>
              <a:rPr lang="fr-CA" dirty="0"/>
              <a:t> for </a:t>
            </a:r>
            <a:r>
              <a:rPr lang="fr-CA" dirty="0" err="1"/>
              <a:t>learner</a:t>
            </a:r>
            <a:r>
              <a:rPr lang="fr-CA" dirty="0"/>
              <a:t> and </a:t>
            </a:r>
            <a:r>
              <a:rPr lang="fr-CA" dirty="0" err="1"/>
              <a:t>assessor</a:t>
            </a:r>
            <a:endParaRPr lang="fr-CA" dirty="0"/>
          </a:p>
          <a:p>
            <a:r>
              <a:rPr lang="fr-CA" dirty="0" err="1" smtClean="0"/>
              <a:t>Perceived</a:t>
            </a:r>
            <a:r>
              <a:rPr lang="fr-CA" dirty="0" smtClean="0"/>
              <a:t> </a:t>
            </a:r>
            <a:r>
              <a:rPr lang="fr-CA" dirty="0" err="1" smtClean="0"/>
              <a:t>lack</a:t>
            </a:r>
            <a:r>
              <a:rPr lang="fr-CA" dirty="0" smtClean="0"/>
              <a:t> of </a:t>
            </a:r>
            <a:r>
              <a:rPr lang="fr-CA" dirty="0" err="1" smtClean="0"/>
              <a:t>competence</a:t>
            </a:r>
            <a:endParaRPr lang="fr-CA" dirty="0" smtClean="0"/>
          </a:p>
          <a:p>
            <a:r>
              <a:rPr lang="fr-CA" dirty="0" smtClean="0"/>
              <a:t>Challenge of documentation</a:t>
            </a:r>
          </a:p>
          <a:p>
            <a:r>
              <a:rPr lang="fr-CA" dirty="0" smtClean="0"/>
              <a:t>Challenge of </a:t>
            </a:r>
            <a:r>
              <a:rPr lang="fr-CA" dirty="0" err="1" smtClean="0"/>
              <a:t>providing</a:t>
            </a:r>
            <a:r>
              <a:rPr lang="fr-CA" dirty="0" smtClean="0"/>
              <a:t> </a:t>
            </a:r>
            <a:r>
              <a:rPr lang="fr-CA" dirty="0" err="1" smtClean="0"/>
              <a:t>useful</a:t>
            </a:r>
            <a:r>
              <a:rPr lang="fr-CA" dirty="0" smtClean="0"/>
              <a:t> feedback and </a:t>
            </a:r>
            <a:r>
              <a:rPr lang="fr-CA" dirty="0" err="1" smtClean="0"/>
              <a:t>remediation</a:t>
            </a:r>
            <a:endParaRPr lang="fr-CA" dirty="0" smtClean="0"/>
          </a:p>
        </p:txBody>
      </p:sp>
      <p:sp>
        <p:nvSpPr>
          <p:cNvPr id="4" name="TextBox 3"/>
          <p:cNvSpPr txBox="1"/>
          <p:nvPr/>
        </p:nvSpPr>
        <p:spPr>
          <a:xfrm>
            <a:off x="5668941" y="5581468"/>
            <a:ext cx="5279330" cy="369332"/>
          </a:xfrm>
          <a:prstGeom prst="rect">
            <a:avLst/>
          </a:prstGeom>
          <a:noFill/>
        </p:spPr>
        <p:txBody>
          <a:bodyPr wrap="none" rtlCol="0">
            <a:spAutoFit/>
          </a:bodyPr>
          <a:lstStyle/>
          <a:p>
            <a:r>
              <a:rPr lang="fr-CA" dirty="0"/>
              <a:t>Dudek et al. 2005; </a:t>
            </a:r>
            <a:r>
              <a:rPr lang="fr-CA" dirty="0" err="1"/>
              <a:t>Cleland</a:t>
            </a:r>
            <a:r>
              <a:rPr lang="fr-CA" dirty="0"/>
              <a:t> et al. 2008; Rees et al. 2009</a:t>
            </a:r>
            <a:endParaRPr lang="en-US" dirty="0"/>
          </a:p>
        </p:txBody>
      </p:sp>
    </p:spTree>
    <p:extLst>
      <p:ext uri="{BB962C8B-B14F-4D97-AF65-F5344CB8AC3E}">
        <p14:creationId xmlns:p14="http://schemas.microsoft.com/office/powerpoint/2010/main" val="2053319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and validity</a:t>
            </a:r>
            <a:endParaRPr lang="en-US" dirty="0"/>
          </a:p>
        </p:txBody>
      </p:sp>
      <p:pic>
        <p:nvPicPr>
          <p:cNvPr id="4" name="Content Placeholder 3" descr="validity-and-reliability.jpg"/>
          <p:cNvPicPr>
            <a:picLocks noGrp="1" noChangeAspect="1"/>
          </p:cNvPicPr>
          <p:nvPr>
            <p:ph idx="1"/>
          </p:nvPr>
        </p:nvPicPr>
        <p:blipFill>
          <a:blip r:embed="rId2" cstate="print"/>
          <a:stretch>
            <a:fillRect/>
          </a:stretch>
        </p:blipFill>
        <p:spPr>
          <a:xfrm>
            <a:off x="1899190" y="2065874"/>
            <a:ext cx="8360798" cy="3648348"/>
          </a:xfrm>
        </p:spPr>
      </p:pic>
    </p:spTree>
    <p:extLst>
      <p:ext uri="{BB962C8B-B14F-4D97-AF65-F5344CB8AC3E}">
        <p14:creationId xmlns:p14="http://schemas.microsoft.com/office/powerpoint/2010/main" val="448513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Improve Reliability of your Assessment Program… Multiply!</a:t>
            </a:r>
            <a:endParaRPr lang="en-US" dirty="0"/>
          </a:p>
        </p:txBody>
      </p:sp>
      <p:sp>
        <p:nvSpPr>
          <p:cNvPr id="3" name="Content Placeholder 2"/>
          <p:cNvSpPr>
            <a:spLocks noGrp="1"/>
          </p:cNvSpPr>
          <p:nvPr>
            <p:ph idx="1"/>
          </p:nvPr>
        </p:nvSpPr>
        <p:spPr>
          <a:xfrm>
            <a:off x="1981200" y="1828801"/>
            <a:ext cx="8229600" cy="4525963"/>
          </a:xfrm>
        </p:spPr>
        <p:txBody>
          <a:bodyPr/>
          <a:lstStyle/>
          <a:p>
            <a:r>
              <a:rPr lang="en-US" dirty="0" smtClean="0"/>
              <a:t>Multiple Methods</a:t>
            </a:r>
          </a:p>
          <a:p>
            <a:r>
              <a:rPr lang="en-US" dirty="0" smtClean="0"/>
              <a:t>Multiple Observations</a:t>
            </a:r>
          </a:p>
          <a:p>
            <a:r>
              <a:rPr lang="en-US" dirty="0" smtClean="0"/>
              <a:t>Multiple Observers</a:t>
            </a:r>
            <a:endParaRPr lang="en-US" dirty="0"/>
          </a:p>
        </p:txBody>
      </p:sp>
    </p:spTree>
    <p:extLst>
      <p:ext uri="{BB962C8B-B14F-4D97-AF65-F5344CB8AC3E}">
        <p14:creationId xmlns:p14="http://schemas.microsoft.com/office/powerpoint/2010/main" val="1216064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0178" name="Group 10"/>
          <p:cNvGrpSpPr>
            <a:grpSpLocks/>
          </p:cNvGrpSpPr>
          <p:nvPr/>
        </p:nvGrpSpPr>
        <p:grpSpPr bwMode="auto">
          <a:xfrm>
            <a:off x="7162800" y="2590800"/>
            <a:ext cx="2895600" cy="3155950"/>
            <a:chOff x="3600" y="1632"/>
            <a:chExt cx="1824" cy="1988"/>
          </a:xfrm>
        </p:grpSpPr>
        <p:pic>
          <p:nvPicPr>
            <p:cNvPr id="50181" name="Picture 7" descr="cart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 y="1632"/>
              <a:ext cx="1824" cy="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Text Box 8"/>
            <p:cNvSpPr txBox="1">
              <a:spLocks noChangeArrowheads="1"/>
            </p:cNvSpPr>
            <p:nvPr/>
          </p:nvSpPr>
          <p:spPr bwMode="auto">
            <a:xfrm>
              <a:off x="3600" y="3408"/>
              <a:ext cx="1824" cy="212"/>
            </a:xfrm>
            <a:prstGeom prst="rect">
              <a:avLst/>
            </a:prstGeom>
            <a:noFill/>
            <a:ln w="19050" algn="ctr">
              <a:noFill/>
              <a:miter lim="800000"/>
              <a:headEnd/>
              <a:tailEnd/>
            </a:ln>
          </p:spPr>
          <p:txBody>
            <a:bodyPr>
              <a:spAutoFit/>
            </a:bodyPr>
            <a:lstStyle/>
            <a:p>
              <a:pPr algn="ctr">
                <a:spcBef>
                  <a:spcPct val="50000"/>
                </a:spcBef>
                <a:defRPr/>
              </a:pPr>
              <a:r>
                <a:rPr lang="en-US" sz="1600" b="1">
                  <a:solidFill>
                    <a:schemeClr val="tx1">
                      <a:lumMod val="95000"/>
                      <a:lumOff val="5000"/>
                    </a:schemeClr>
                  </a:solidFill>
                </a:rPr>
                <a:t>“Testing . . . testing.”</a:t>
              </a:r>
            </a:p>
          </p:txBody>
        </p:sp>
      </p:grpSp>
      <p:sp>
        <p:nvSpPr>
          <p:cNvPr id="49155" name="Rectangle 3"/>
          <p:cNvSpPr>
            <a:spLocks noGrp="1" noChangeArrowheads="1"/>
          </p:cNvSpPr>
          <p:nvPr>
            <p:ph type="body" sz="half" idx="1"/>
          </p:nvPr>
        </p:nvSpPr>
        <p:spPr>
          <a:xfrm>
            <a:off x="2209800" y="1828800"/>
            <a:ext cx="5638800" cy="4876800"/>
          </a:xfrm>
        </p:spPr>
        <p:txBody>
          <a:bodyPr/>
          <a:lstStyle/>
          <a:p>
            <a:pPr>
              <a:spcBef>
                <a:spcPts val="0"/>
              </a:spcBef>
              <a:defRPr/>
            </a:pPr>
            <a:r>
              <a:rPr lang="en-US" sz="3200" dirty="0">
                <a:solidFill>
                  <a:schemeClr val="tx1">
                    <a:lumMod val="95000"/>
                    <a:lumOff val="5000"/>
                  </a:schemeClr>
                </a:solidFill>
              </a:rPr>
              <a:t>Supervisors/teachers</a:t>
            </a:r>
          </a:p>
          <a:p>
            <a:pPr>
              <a:spcBef>
                <a:spcPts val="0"/>
              </a:spcBef>
              <a:defRPr/>
            </a:pPr>
            <a:r>
              <a:rPr lang="en-US" sz="3200" dirty="0">
                <a:solidFill>
                  <a:schemeClr val="tx1">
                    <a:lumMod val="95000"/>
                    <a:lumOff val="5000"/>
                  </a:schemeClr>
                </a:solidFill>
              </a:rPr>
              <a:t>Other health care professionals</a:t>
            </a:r>
          </a:p>
          <a:p>
            <a:pPr>
              <a:spcBef>
                <a:spcPts val="0"/>
              </a:spcBef>
              <a:defRPr/>
            </a:pPr>
            <a:r>
              <a:rPr lang="en-US" sz="3200" dirty="0">
                <a:solidFill>
                  <a:schemeClr val="tx1">
                    <a:lumMod val="95000"/>
                    <a:lumOff val="5000"/>
                  </a:schemeClr>
                </a:solidFill>
              </a:rPr>
              <a:t>Self</a:t>
            </a:r>
          </a:p>
          <a:p>
            <a:pPr>
              <a:spcBef>
                <a:spcPts val="0"/>
              </a:spcBef>
              <a:defRPr/>
            </a:pPr>
            <a:r>
              <a:rPr lang="en-US" sz="3200" dirty="0">
                <a:solidFill>
                  <a:schemeClr val="tx1">
                    <a:lumMod val="95000"/>
                    <a:lumOff val="5000"/>
                  </a:schemeClr>
                </a:solidFill>
              </a:rPr>
              <a:t>Peers</a:t>
            </a:r>
          </a:p>
          <a:p>
            <a:pPr>
              <a:spcBef>
                <a:spcPts val="0"/>
              </a:spcBef>
              <a:defRPr/>
            </a:pPr>
            <a:r>
              <a:rPr lang="en-US" sz="3200" dirty="0">
                <a:solidFill>
                  <a:schemeClr val="tx1">
                    <a:lumMod val="95000"/>
                    <a:lumOff val="5000"/>
                  </a:schemeClr>
                </a:solidFill>
              </a:rPr>
              <a:t>Students</a:t>
            </a:r>
          </a:p>
          <a:p>
            <a:pPr>
              <a:spcBef>
                <a:spcPts val="0"/>
              </a:spcBef>
              <a:defRPr/>
            </a:pPr>
            <a:r>
              <a:rPr lang="en-US" sz="3200" dirty="0">
                <a:solidFill>
                  <a:schemeClr val="tx1">
                    <a:lumMod val="95000"/>
                    <a:lumOff val="5000"/>
                  </a:schemeClr>
                </a:solidFill>
              </a:rPr>
              <a:t>Patients</a:t>
            </a:r>
          </a:p>
          <a:p>
            <a:pPr>
              <a:spcBef>
                <a:spcPts val="0"/>
              </a:spcBef>
              <a:defRPr/>
            </a:pPr>
            <a:r>
              <a:rPr lang="en-US" sz="3200" dirty="0">
                <a:solidFill>
                  <a:schemeClr val="tx1">
                    <a:lumMod val="95000"/>
                    <a:lumOff val="5000"/>
                  </a:schemeClr>
                </a:solidFill>
              </a:rPr>
              <a:t>Licensing/national bodies</a:t>
            </a:r>
          </a:p>
          <a:p>
            <a:pPr>
              <a:spcBef>
                <a:spcPts val="0"/>
              </a:spcBef>
              <a:defRPr/>
            </a:pPr>
            <a:r>
              <a:rPr lang="en-US" sz="3200" dirty="0">
                <a:solidFill>
                  <a:schemeClr val="tx1">
                    <a:lumMod val="95000"/>
                    <a:lumOff val="5000"/>
                  </a:schemeClr>
                </a:solidFill>
              </a:rPr>
              <a:t>  </a:t>
            </a:r>
          </a:p>
        </p:txBody>
      </p:sp>
      <p:sp>
        <p:nvSpPr>
          <p:cNvPr id="7" name="Rectangle 2"/>
          <p:cNvSpPr txBox="1">
            <a:spLocks noChangeArrowheads="1"/>
          </p:cNvSpPr>
          <p:nvPr/>
        </p:nvSpPr>
        <p:spPr bwMode="auto">
          <a:xfrm>
            <a:off x="2133600" y="457200"/>
            <a:ext cx="7772400" cy="1143000"/>
          </a:xfrm>
          <a:prstGeom prst="rect">
            <a:avLst/>
          </a:prstGeom>
          <a:noFill/>
          <a:ln w="9525">
            <a:noFill/>
            <a:miter lim="800000"/>
            <a:headEnd/>
            <a:tailEnd/>
          </a:ln>
        </p:spPr>
        <p:txBody>
          <a:bodyPr anchor="ctr"/>
          <a:lstStyle/>
          <a:p>
            <a:pPr>
              <a:defRPr/>
            </a:pPr>
            <a:r>
              <a:rPr lang="en-US" sz="3600" b="1" kern="0" cap="all" dirty="0">
                <a:solidFill>
                  <a:schemeClr val="tx1">
                    <a:lumMod val="95000"/>
                    <a:lumOff val="5000"/>
                  </a:schemeClr>
                </a:solidFill>
                <a:latin typeface="Calibri" pitchFamily="34" charset="0"/>
                <a:ea typeface="+mj-ea"/>
                <a:cs typeface="+mj-cs"/>
              </a:rPr>
              <a:t>Who </a:t>
            </a:r>
            <a:r>
              <a:rPr lang="en-US" sz="3600" b="1" kern="0" cap="all" dirty="0" err="1">
                <a:solidFill>
                  <a:schemeClr val="tx1">
                    <a:lumMod val="95000"/>
                    <a:lumOff val="5000"/>
                  </a:schemeClr>
                </a:solidFill>
                <a:latin typeface="Calibri" pitchFamily="34" charset="0"/>
                <a:ea typeface="+mj-ea"/>
                <a:cs typeface="+mj-cs"/>
              </a:rPr>
              <a:t>ASSESSes</a:t>
            </a:r>
            <a:r>
              <a:rPr lang="en-US" sz="3600" b="1" kern="0" cap="all" dirty="0">
                <a:solidFill>
                  <a:schemeClr val="tx1">
                    <a:lumMod val="95000"/>
                    <a:lumOff val="5000"/>
                  </a:schemeClr>
                </a:solidFill>
                <a:latin typeface="Calibri" pitchFamily="34" charset="0"/>
                <a:ea typeface="+mj-ea"/>
                <a:cs typeface="+mj-cs"/>
              </a:rPr>
              <a:t>?</a:t>
            </a:r>
          </a:p>
        </p:txBody>
      </p:sp>
    </p:spTree>
    <p:extLst>
      <p:ext uri="{BB962C8B-B14F-4D97-AF65-F5344CB8AC3E}">
        <p14:creationId xmlns:p14="http://schemas.microsoft.com/office/powerpoint/2010/main" val="1946550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dirty="0">
                <a:solidFill>
                  <a:schemeClr val="tx1">
                    <a:lumMod val="95000"/>
                    <a:lumOff val="5000"/>
                  </a:schemeClr>
                </a:solidFill>
              </a:rPr>
              <a:t>The Bottom Line</a:t>
            </a:r>
          </a:p>
        </p:txBody>
      </p:sp>
      <p:sp>
        <p:nvSpPr>
          <p:cNvPr id="53251" name="Rectangle 3"/>
          <p:cNvSpPr>
            <a:spLocks noGrp="1" noChangeArrowheads="1"/>
          </p:cNvSpPr>
          <p:nvPr>
            <p:ph type="body" idx="1"/>
          </p:nvPr>
        </p:nvSpPr>
        <p:spPr>
          <a:xfrm>
            <a:off x="2209800" y="1828800"/>
            <a:ext cx="7772400" cy="4114800"/>
          </a:xfrm>
        </p:spPr>
        <p:txBody>
          <a:bodyPr/>
          <a:lstStyle/>
          <a:p>
            <a:pPr eaLnBrk="1" hangingPunct="1">
              <a:spcBef>
                <a:spcPct val="40000"/>
              </a:spcBef>
              <a:buClr>
                <a:srgbClr val="595959"/>
              </a:buClr>
              <a:defRPr/>
            </a:pPr>
            <a:r>
              <a:rPr lang="en-US" sz="3200" dirty="0">
                <a:solidFill>
                  <a:schemeClr val="tx1">
                    <a:lumMod val="95000"/>
                    <a:lumOff val="5000"/>
                  </a:schemeClr>
                </a:solidFill>
              </a:rPr>
              <a:t>Know why you are assessing</a:t>
            </a:r>
          </a:p>
          <a:p>
            <a:pPr>
              <a:spcBef>
                <a:spcPct val="40000"/>
              </a:spcBef>
              <a:buClr>
                <a:srgbClr val="595959"/>
              </a:buClr>
              <a:defRPr/>
            </a:pPr>
            <a:r>
              <a:rPr lang="en-US" sz="3200" dirty="0">
                <a:solidFill>
                  <a:schemeClr val="tx1">
                    <a:lumMod val="95000"/>
                    <a:lumOff val="5000"/>
                  </a:schemeClr>
                </a:solidFill>
              </a:rPr>
              <a:t>Know what you are </a:t>
            </a:r>
            <a:r>
              <a:rPr lang="en-US" dirty="0">
                <a:solidFill>
                  <a:schemeClr val="tx1">
                    <a:lumMod val="95000"/>
                    <a:lumOff val="5000"/>
                  </a:schemeClr>
                </a:solidFill>
              </a:rPr>
              <a:t>assessing</a:t>
            </a:r>
          </a:p>
          <a:p>
            <a:pPr eaLnBrk="1" hangingPunct="1">
              <a:spcBef>
                <a:spcPct val="40000"/>
              </a:spcBef>
              <a:buClr>
                <a:srgbClr val="595959"/>
              </a:buClr>
              <a:defRPr/>
            </a:pPr>
            <a:r>
              <a:rPr lang="en-US" sz="3200" dirty="0">
                <a:solidFill>
                  <a:schemeClr val="tx1">
                    <a:lumMod val="95000"/>
                    <a:lumOff val="5000"/>
                  </a:schemeClr>
                </a:solidFill>
              </a:rPr>
              <a:t>Match your method to your objective</a:t>
            </a:r>
          </a:p>
          <a:p>
            <a:pPr eaLnBrk="1" hangingPunct="1">
              <a:spcBef>
                <a:spcPct val="40000"/>
              </a:spcBef>
              <a:buClr>
                <a:srgbClr val="595959"/>
              </a:buClr>
              <a:defRPr/>
            </a:pPr>
            <a:r>
              <a:rPr lang="en-US" sz="3200" dirty="0">
                <a:solidFill>
                  <a:schemeClr val="tx1">
                    <a:lumMod val="95000"/>
                    <a:lumOff val="5000"/>
                  </a:schemeClr>
                </a:solidFill>
              </a:rPr>
              <a:t>Be specific</a:t>
            </a:r>
          </a:p>
          <a:p>
            <a:pPr eaLnBrk="1" hangingPunct="1">
              <a:spcBef>
                <a:spcPct val="40000"/>
              </a:spcBef>
              <a:buClr>
                <a:srgbClr val="595959"/>
              </a:buClr>
              <a:defRPr/>
            </a:pPr>
            <a:r>
              <a:rPr lang="en-US" sz="3200" dirty="0">
                <a:solidFill>
                  <a:schemeClr val="tx1">
                    <a:lumMod val="95000"/>
                    <a:lumOff val="5000"/>
                  </a:schemeClr>
                </a:solidFill>
              </a:rPr>
              <a:t>Involve the learner</a:t>
            </a:r>
          </a:p>
          <a:p>
            <a:pPr eaLnBrk="1" hangingPunct="1">
              <a:spcBef>
                <a:spcPct val="40000"/>
              </a:spcBef>
              <a:buClr>
                <a:srgbClr val="595959"/>
              </a:buClr>
              <a:defRPr/>
            </a:pPr>
            <a:r>
              <a:rPr lang="en-US" sz="3200" dirty="0">
                <a:solidFill>
                  <a:schemeClr val="tx1">
                    <a:lumMod val="95000"/>
                    <a:lumOff val="5000"/>
                  </a:schemeClr>
                </a:solidFill>
              </a:rPr>
              <a:t>Document</a:t>
            </a:r>
          </a:p>
        </p:txBody>
      </p:sp>
    </p:spTree>
    <p:extLst>
      <p:ext uri="{BB962C8B-B14F-4D97-AF65-F5344CB8AC3E}">
        <p14:creationId xmlns:p14="http://schemas.microsoft.com/office/powerpoint/2010/main" val="12708544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9"/>
          <p:cNvSpPr>
            <a:spLocks noGrp="1" noChangeArrowheads="1"/>
          </p:cNvSpPr>
          <p:nvPr>
            <p:ph type="title"/>
          </p:nvPr>
        </p:nvSpPr>
        <p:spPr/>
        <p:txBody>
          <a:bodyPr/>
          <a:lstStyle/>
          <a:p>
            <a:pPr eaLnBrk="1" hangingPunct="1">
              <a:defRPr/>
            </a:pPr>
            <a:r>
              <a:rPr lang="en-US" dirty="0" smtClean="0">
                <a:solidFill>
                  <a:schemeClr val="tx1">
                    <a:lumMod val="75000"/>
                    <a:lumOff val="25000"/>
                  </a:schemeClr>
                </a:solidFill>
              </a:rPr>
              <a:t>In summary:</a:t>
            </a:r>
          </a:p>
        </p:txBody>
      </p:sp>
      <p:sp>
        <p:nvSpPr>
          <p:cNvPr id="57347" name="Rectangle 3"/>
          <p:cNvSpPr>
            <a:spLocks noGrp="1" noChangeArrowheads="1"/>
          </p:cNvSpPr>
          <p:nvPr>
            <p:ph type="body" sz="half" idx="1"/>
          </p:nvPr>
        </p:nvSpPr>
        <p:spPr>
          <a:xfrm>
            <a:off x="1981199" y="1295400"/>
            <a:ext cx="9589477" cy="4800600"/>
          </a:xfrm>
        </p:spPr>
        <p:txBody>
          <a:bodyPr>
            <a:normAutofit/>
          </a:bodyPr>
          <a:lstStyle/>
          <a:p>
            <a:pPr algn="ctr" eaLnBrk="1" hangingPunct="1">
              <a:buFont typeface="Wingdings" pitchFamily="2" charset="2"/>
              <a:buNone/>
            </a:pPr>
            <a:endParaRPr lang="en-US" altLang="en-US" dirty="0" smtClean="0"/>
          </a:p>
          <a:p>
            <a:pPr algn="ctr" eaLnBrk="1" hangingPunct="1">
              <a:buFont typeface="Wingdings" pitchFamily="2" charset="2"/>
              <a:buNone/>
            </a:pPr>
            <a:r>
              <a:rPr lang="en-US" altLang="en-US" dirty="0" smtClean="0"/>
              <a:t>Assessment should not be a surprise! </a:t>
            </a:r>
          </a:p>
          <a:p>
            <a:pPr algn="ctr">
              <a:buNone/>
            </a:pPr>
            <a:r>
              <a:rPr lang="en-US" dirty="0" smtClean="0">
                <a:solidFill>
                  <a:schemeClr val="tx1">
                    <a:lumMod val="95000"/>
                    <a:lumOff val="5000"/>
                  </a:schemeClr>
                </a:solidFill>
              </a:rPr>
              <a:t>Assessment is more than </a:t>
            </a:r>
            <a:r>
              <a:rPr lang="en-US" dirty="0">
                <a:solidFill>
                  <a:schemeClr val="tx1">
                    <a:lumMod val="95000"/>
                    <a:lumOff val="5000"/>
                  </a:schemeClr>
                </a:solidFill>
              </a:rPr>
              <a:t>the </a:t>
            </a:r>
            <a:r>
              <a:rPr lang="en-US" dirty="0" smtClean="0">
                <a:solidFill>
                  <a:schemeClr val="tx1">
                    <a:lumMod val="95000"/>
                    <a:lumOff val="5000"/>
                  </a:schemeClr>
                </a:solidFill>
              </a:rPr>
              <a:t>completion of </a:t>
            </a:r>
            <a:r>
              <a:rPr lang="en-US" dirty="0">
                <a:solidFill>
                  <a:schemeClr val="tx1">
                    <a:lumMod val="95000"/>
                    <a:lumOff val="5000"/>
                  </a:schemeClr>
                </a:solidFill>
              </a:rPr>
              <a:t>a form</a:t>
            </a:r>
            <a:r>
              <a:rPr lang="en-US" dirty="0" smtClean="0">
                <a:solidFill>
                  <a:schemeClr val="tx1">
                    <a:lumMod val="95000"/>
                    <a:lumOff val="5000"/>
                  </a:schemeClr>
                </a:solidFill>
              </a:rPr>
              <a:t>.</a:t>
            </a:r>
          </a:p>
          <a:p>
            <a:pPr algn="ctr">
              <a:buClr>
                <a:srgbClr val="595959"/>
              </a:buClr>
              <a:buNone/>
              <a:defRPr/>
            </a:pPr>
            <a:endParaRPr lang="en-US" dirty="0" smtClean="0">
              <a:solidFill>
                <a:schemeClr val="tx1">
                  <a:lumMod val="95000"/>
                  <a:lumOff val="5000"/>
                </a:schemeClr>
              </a:solidFill>
            </a:endParaRPr>
          </a:p>
          <a:p>
            <a:pPr algn="ctr">
              <a:buClr>
                <a:srgbClr val="595959"/>
              </a:buClr>
              <a:buNone/>
              <a:defRPr/>
            </a:pPr>
            <a:endParaRPr lang="en-US" dirty="0">
              <a:solidFill>
                <a:schemeClr val="tx1">
                  <a:lumMod val="95000"/>
                  <a:lumOff val="5000"/>
                </a:schemeClr>
              </a:solidFill>
            </a:endParaRPr>
          </a:p>
          <a:p>
            <a:pPr algn="ctr">
              <a:buClr>
                <a:srgbClr val="595959"/>
              </a:buClr>
              <a:buNone/>
              <a:defRPr/>
            </a:pPr>
            <a:r>
              <a:rPr lang="en-US" dirty="0" smtClean="0">
                <a:solidFill>
                  <a:schemeClr val="tx1">
                    <a:lumMod val="95000"/>
                    <a:lumOff val="5000"/>
                  </a:schemeClr>
                </a:solidFill>
              </a:rPr>
              <a:t>Why </a:t>
            </a:r>
            <a:r>
              <a:rPr lang="en-US" dirty="0">
                <a:solidFill>
                  <a:schemeClr val="tx1">
                    <a:lumMod val="95000"/>
                    <a:lumOff val="5000"/>
                  </a:schemeClr>
                </a:solidFill>
              </a:rPr>
              <a:t>do we think about </a:t>
            </a:r>
            <a:r>
              <a:rPr lang="en-US" dirty="0" smtClean="0">
                <a:solidFill>
                  <a:schemeClr val="tx1">
                    <a:lumMod val="95000"/>
                    <a:lumOff val="5000"/>
                  </a:schemeClr>
                </a:solidFill>
              </a:rPr>
              <a:t>assessment last </a:t>
            </a:r>
            <a:endParaRPr lang="en-US" dirty="0">
              <a:solidFill>
                <a:schemeClr val="tx1">
                  <a:lumMod val="95000"/>
                  <a:lumOff val="5000"/>
                </a:schemeClr>
              </a:solidFill>
            </a:endParaRPr>
          </a:p>
          <a:p>
            <a:pPr algn="ctr">
              <a:buClr>
                <a:srgbClr val="595959"/>
              </a:buClr>
              <a:buNone/>
              <a:defRPr/>
            </a:pPr>
            <a:r>
              <a:rPr lang="en-US" dirty="0">
                <a:solidFill>
                  <a:schemeClr val="tx1">
                    <a:lumMod val="95000"/>
                    <a:lumOff val="5000"/>
                  </a:schemeClr>
                </a:solidFill>
              </a:rPr>
              <a:t>when learners think about it first?</a:t>
            </a:r>
          </a:p>
          <a:p>
            <a:pPr algn="ctr">
              <a:buClr>
                <a:srgbClr val="595959"/>
              </a:buClr>
              <a:buNone/>
              <a:defRPr/>
            </a:pPr>
            <a:endParaRPr lang="en-US" dirty="0">
              <a:solidFill>
                <a:schemeClr val="tx1">
                  <a:lumMod val="95000"/>
                  <a:lumOff val="5000"/>
                </a:schemeClr>
              </a:solidFill>
            </a:endParaRPr>
          </a:p>
          <a:p>
            <a:pPr algn="r">
              <a:buClr>
                <a:srgbClr val="595959"/>
              </a:buClr>
              <a:buNone/>
              <a:defRPr/>
            </a:pPr>
            <a:r>
              <a:rPr lang="en-US" dirty="0">
                <a:solidFill>
                  <a:schemeClr val="tx1">
                    <a:lumMod val="95000"/>
                    <a:lumOff val="5000"/>
                  </a:schemeClr>
                </a:solidFill>
              </a:rPr>
              <a:t>Weston, 2004</a:t>
            </a:r>
          </a:p>
          <a:p>
            <a:pPr algn="ctr">
              <a:buNone/>
            </a:pPr>
            <a:endParaRPr lang="en-US" dirty="0">
              <a:solidFill>
                <a:schemeClr val="tx1">
                  <a:lumMod val="95000"/>
                  <a:lumOff val="5000"/>
                </a:schemeClr>
              </a:solidFill>
            </a:endParaRPr>
          </a:p>
          <a:p>
            <a:pPr algn="ctr"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3844089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cap="small" dirty="0" err="1" smtClean="0"/>
              <a:t>Assessment</a:t>
            </a:r>
            <a:r>
              <a:rPr lang="fr-CA" b="1" cap="small" dirty="0" smtClean="0"/>
              <a:t> as </a:t>
            </a:r>
            <a:r>
              <a:rPr lang="fr-CA" b="1" cap="small" dirty="0" err="1" smtClean="0"/>
              <a:t>educational</a:t>
            </a:r>
            <a:r>
              <a:rPr lang="fr-CA" b="1" cap="small" dirty="0" smtClean="0"/>
              <a:t> </a:t>
            </a:r>
            <a:r>
              <a:rPr lang="fr-CA" b="1" cap="small" dirty="0" err="1" smtClean="0"/>
              <a:t>reasoning</a:t>
            </a:r>
            <a:endParaRPr lang="en-US" b="1" cap="small" dirty="0"/>
          </a:p>
        </p:txBody>
      </p:sp>
      <p:sp>
        <p:nvSpPr>
          <p:cNvPr id="6" name="Moon 5"/>
          <p:cNvSpPr/>
          <p:nvPr/>
        </p:nvSpPr>
        <p:spPr>
          <a:xfrm>
            <a:off x="5447928" y="2492896"/>
            <a:ext cx="504056" cy="3024336"/>
          </a:xfrm>
          <a:prstGeom prst="moon">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oon 6"/>
          <p:cNvSpPr/>
          <p:nvPr/>
        </p:nvSpPr>
        <p:spPr>
          <a:xfrm rot="10800000">
            <a:off x="5951984" y="2492896"/>
            <a:ext cx="504056" cy="3024336"/>
          </a:xfrm>
          <a:prstGeom prst="moon">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2351584" y="1988840"/>
            <a:ext cx="3096344" cy="2016224"/>
          </a:xfrm>
          <a:prstGeom prst="straightConnector1">
            <a:avLst/>
          </a:prstGeom>
          <a:ln w="2540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351584" y="4005064"/>
            <a:ext cx="3096344" cy="0"/>
          </a:xfrm>
          <a:prstGeom prst="straightConnector1">
            <a:avLst/>
          </a:prstGeom>
          <a:ln w="2540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423592" y="4005064"/>
            <a:ext cx="3024336" cy="1800200"/>
          </a:xfrm>
          <a:prstGeom prst="straightConnector1">
            <a:avLst/>
          </a:prstGeom>
          <a:ln w="2540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56040" y="4005064"/>
            <a:ext cx="2448272" cy="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639616" y="1628800"/>
            <a:ext cx="861454" cy="523220"/>
          </a:xfrm>
          <a:prstGeom prst="rect">
            <a:avLst/>
          </a:prstGeom>
          <a:noFill/>
        </p:spPr>
        <p:txBody>
          <a:bodyPr wrap="none" rtlCol="0">
            <a:spAutoFit/>
          </a:bodyPr>
          <a:lstStyle/>
          <a:p>
            <a:r>
              <a:rPr lang="fr-CA" sz="2800" dirty="0"/>
              <a:t>Data</a:t>
            </a:r>
            <a:endParaRPr lang="en-US" sz="2800" dirty="0"/>
          </a:p>
        </p:txBody>
      </p:sp>
      <p:sp>
        <p:nvSpPr>
          <p:cNvPr id="22" name="TextBox 21"/>
          <p:cNvSpPr txBox="1"/>
          <p:nvPr/>
        </p:nvSpPr>
        <p:spPr>
          <a:xfrm>
            <a:off x="4943873" y="1628800"/>
            <a:ext cx="2229393" cy="523220"/>
          </a:xfrm>
          <a:prstGeom prst="rect">
            <a:avLst/>
          </a:prstGeom>
          <a:noFill/>
        </p:spPr>
        <p:txBody>
          <a:bodyPr wrap="none" rtlCol="0">
            <a:spAutoFit/>
          </a:bodyPr>
          <a:lstStyle/>
          <a:p>
            <a:r>
              <a:rPr lang="fr-CA" sz="2800" dirty="0" err="1"/>
              <a:t>Interpretation</a:t>
            </a:r>
            <a:endParaRPr lang="en-US" sz="2800" dirty="0"/>
          </a:p>
        </p:txBody>
      </p:sp>
      <p:sp>
        <p:nvSpPr>
          <p:cNvPr id="23" name="TextBox 22"/>
          <p:cNvSpPr txBox="1"/>
          <p:nvPr/>
        </p:nvSpPr>
        <p:spPr>
          <a:xfrm>
            <a:off x="8544272" y="1628800"/>
            <a:ext cx="1418978" cy="523220"/>
          </a:xfrm>
          <a:prstGeom prst="rect">
            <a:avLst/>
          </a:prstGeom>
          <a:noFill/>
        </p:spPr>
        <p:txBody>
          <a:bodyPr wrap="none" rtlCol="0">
            <a:spAutoFit/>
          </a:bodyPr>
          <a:lstStyle/>
          <a:p>
            <a:r>
              <a:rPr lang="fr-CA" sz="2800" dirty="0" err="1"/>
              <a:t>Decision</a:t>
            </a:r>
            <a:endParaRPr lang="en-US" sz="2800" dirty="0"/>
          </a:p>
        </p:txBody>
      </p:sp>
      <p:sp>
        <p:nvSpPr>
          <p:cNvPr id="15" name="TextBox 14"/>
          <p:cNvSpPr txBox="1"/>
          <p:nvPr/>
        </p:nvSpPr>
        <p:spPr>
          <a:xfrm>
            <a:off x="1727993" y="2300621"/>
            <a:ext cx="3040793" cy="646331"/>
          </a:xfrm>
          <a:prstGeom prst="rect">
            <a:avLst/>
          </a:prstGeom>
          <a:noFill/>
        </p:spPr>
        <p:txBody>
          <a:bodyPr wrap="square" rtlCol="0">
            <a:spAutoFit/>
          </a:bodyPr>
          <a:lstStyle/>
          <a:p>
            <a:r>
              <a:rPr lang="fr-CA" dirty="0" err="1"/>
              <a:t>History</a:t>
            </a:r>
            <a:r>
              <a:rPr lang="fr-CA" dirty="0"/>
              <a:t> </a:t>
            </a:r>
            <a:r>
              <a:rPr lang="fr-CA" dirty="0" err="1"/>
              <a:t>includes</a:t>
            </a:r>
            <a:r>
              <a:rPr lang="fr-CA" dirty="0"/>
              <a:t> key questions about relevant </a:t>
            </a:r>
            <a:r>
              <a:rPr lang="fr-CA" dirty="0" err="1"/>
              <a:t>hypotheses</a:t>
            </a:r>
            <a:endParaRPr lang="en-US" dirty="0"/>
          </a:p>
        </p:txBody>
      </p:sp>
      <p:sp>
        <p:nvSpPr>
          <p:cNvPr id="5" name="TextBox 4"/>
          <p:cNvSpPr txBox="1"/>
          <p:nvPr/>
        </p:nvSpPr>
        <p:spPr>
          <a:xfrm>
            <a:off x="1769426" y="5146238"/>
            <a:ext cx="2137573" cy="369332"/>
          </a:xfrm>
          <a:prstGeom prst="rect">
            <a:avLst/>
          </a:prstGeom>
          <a:noFill/>
        </p:spPr>
        <p:txBody>
          <a:bodyPr wrap="none" rtlCol="0">
            <a:spAutoFit/>
          </a:bodyPr>
          <a:lstStyle/>
          <a:p>
            <a:r>
              <a:rPr lang="fr-CA" dirty="0"/>
              <a:t>Notes </a:t>
            </a:r>
            <a:r>
              <a:rPr lang="fr-CA" dirty="0" err="1"/>
              <a:t>well</a:t>
            </a:r>
            <a:r>
              <a:rPr lang="fr-CA" dirty="0"/>
              <a:t> </a:t>
            </a:r>
            <a:r>
              <a:rPr lang="fr-CA" dirty="0" err="1"/>
              <a:t>organized</a:t>
            </a:r>
            <a:endParaRPr lang="en-US" dirty="0"/>
          </a:p>
        </p:txBody>
      </p:sp>
      <p:sp>
        <p:nvSpPr>
          <p:cNvPr id="17" name="TextBox 16"/>
          <p:cNvSpPr txBox="1"/>
          <p:nvPr/>
        </p:nvSpPr>
        <p:spPr>
          <a:xfrm>
            <a:off x="1863780" y="3804101"/>
            <a:ext cx="2769220" cy="369332"/>
          </a:xfrm>
          <a:prstGeom prst="rect">
            <a:avLst/>
          </a:prstGeom>
          <a:noFill/>
        </p:spPr>
        <p:txBody>
          <a:bodyPr wrap="none" rtlCol="0">
            <a:spAutoFit/>
          </a:bodyPr>
          <a:lstStyle/>
          <a:p>
            <a:r>
              <a:rPr lang="fr-CA" dirty="0"/>
              <a:t>Case </a:t>
            </a:r>
            <a:r>
              <a:rPr lang="fr-CA" dirty="0" err="1"/>
              <a:t>presentation</a:t>
            </a:r>
            <a:r>
              <a:rPr lang="fr-CA" dirty="0"/>
              <a:t> </a:t>
            </a:r>
            <a:r>
              <a:rPr lang="fr-CA" dirty="0" err="1" smtClean="0"/>
              <a:t>coherent</a:t>
            </a:r>
            <a:endParaRPr lang="fr-CA" dirty="0" smtClean="0"/>
          </a:p>
        </p:txBody>
      </p:sp>
      <p:sp>
        <p:nvSpPr>
          <p:cNvPr id="18" name="TextBox 17"/>
          <p:cNvSpPr txBox="1"/>
          <p:nvPr/>
        </p:nvSpPr>
        <p:spPr>
          <a:xfrm>
            <a:off x="1825664" y="3132915"/>
            <a:ext cx="2334357" cy="369332"/>
          </a:xfrm>
          <a:prstGeom prst="rect">
            <a:avLst/>
          </a:prstGeom>
          <a:noFill/>
        </p:spPr>
        <p:txBody>
          <a:bodyPr wrap="none" rtlCol="0">
            <a:spAutoFit/>
          </a:bodyPr>
          <a:lstStyle/>
          <a:p>
            <a:r>
              <a:rPr lang="fr-CA" dirty="0" err="1" smtClean="0"/>
              <a:t>Assessment</a:t>
            </a:r>
            <a:r>
              <a:rPr lang="fr-CA" dirty="0" smtClean="0"/>
              <a:t> </a:t>
            </a:r>
            <a:r>
              <a:rPr lang="fr-CA" dirty="0" err="1" smtClean="0"/>
              <a:t>organised</a:t>
            </a:r>
            <a:endParaRPr lang="en-US" dirty="0"/>
          </a:p>
        </p:txBody>
      </p:sp>
      <p:sp>
        <p:nvSpPr>
          <p:cNvPr id="19" name="TextBox 18"/>
          <p:cNvSpPr txBox="1"/>
          <p:nvPr/>
        </p:nvSpPr>
        <p:spPr>
          <a:xfrm>
            <a:off x="1825664" y="4302873"/>
            <a:ext cx="2187971" cy="369332"/>
          </a:xfrm>
          <a:prstGeom prst="rect">
            <a:avLst/>
          </a:prstGeom>
          <a:noFill/>
        </p:spPr>
        <p:txBody>
          <a:bodyPr wrap="none" rtlCol="0">
            <a:spAutoFit/>
          </a:bodyPr>
          <a:lstStyle/>
          <a:p>
            <a:r>
              <a:rPr lang="fr-CA" dirty="0" smtClean="0"/>
              <a:t>Intervention - </a:t>
            </a:r>
            <a:r>
              <a:rPr lang="fr-CA" dirty="0" err="1" smtClean="0"/>
              <a:t>skilled</a:t>
            </a:r>
            <a:endParaRPr lang="en-US" dirty="0"/>
          </a:p>
        </p:txBody>
      </p:sp>
      <p:sp>
        <p:nvSpPr>
          <p:cNvPr id="3" name="Rectangle 2"/>
          <p:cNvSpPr/>
          <p:nvPr/>
        </p:nvSpPr>
        <p:spPr>
          <a:xfrm>
            <a:off x="4888232" y="2254455"/>
            <a:ext cx="2594300" cy="369332"/>
          </a:xfrm>
          <a:prstGeom prst="rect">
            <a:avLst/>
          </a:prstGeom>
        </p:spPr>
        <p:txBody>
          <a:bodyPr wrap="none">
            <a:spAutoFit/>
          </a:bodyPr>
          <a:lstStyle/>
          <a:p>
            <a:r>
              <a:rPr lang="fr-CA" dirty="0"/>
              <a:t>End of rotation objectives</a:t>
            </a:r>
            <a:endParaRPr lang="en-US" dirty="0"/>
          </a:p>
        </p:txBody>
      </p:sp>
      <p:sp>
        <p:nvSpPr>
          <p:cNvPr id="24" name="TextBox 23"/>
          <p:cNvSpPr txBox="1"/>
          <p:nvPr/>
        </p:nvSpPr>
        <p:spPr>
          <a:xfrm>
            <a:off x="5276961" y="3113056"/>
            <a:ext cx="1815241" cy="369332"/>
          </a:xfrm>
          <a:prstGeom prst="rect">
            <a:avLst/>
          </a:prstGeom>
          <a:noFill/>
        </p:spPr>
        <p:txBody>
          <a:bodyPr wrap="none" rtlCol="0">
            <a:spAutoFit/>
          </a:bodyPr>
          <a:lstStyle/>
          <a:p>
            <a:r>
              <a:rPr lang="fr-CA" dirty="0"/>
              <a:t>Standards of care</a:t>
            </a:r>
            <a:endParaRPr lang="en-US" dirty="0"/>
          </a:p>
        </p:txBody>
      </p:sp>
      <p:sp>
        <p:nvSpPr>
          <p:cNvPr id="4" name="Rectangle 3"/>
          <p:cNvSpPr/>
          <p:nvPr/>
        </p:nvSpPr>
        <p:spPr>
          <a:xfrm>
            <a:off x="5449033" y="3830905"/>
            <a:ext cx="1007007" cy="369332"/>
          </a:xfrm>
          <a:prstGeom prst="rect">
            <a:avLst/>
          </a:prstGeom>
        </p:spPr>
        <p:txBody>
          <a:bodyPr wrap="none">
            <a:spAutoFit/>
          </a:bodyPr>
          <a:lstStyle/>
          <a:p>
            <a:r>
              <a:rPr lang="fr-CA" b="1" dirty="0"/>
              <a:t>Good CR</a:t>
            </a:r>
            <a:endParaRPr lang="en-US" b="1" dirty="0"/>
          </a:p>
        </p:txBody>
      </p:sp>
      <p:sp>
        <p:nvSpPr>
          <p:cNvPr id="25" name="TextBox 24"/>
          <p:cNvSpPr txBox="1"/>
          <p:nvPr/>
        </p:nvSpPr>
        <p:spPr>
          <a:xfrm>
            <a:off x="5025764" y="4487417"/>
            <a:ext cx="1757982" cy="369332"/>
          </a:xfrm>
          <a:prstGeom prst="rect">
            <a:avLst/>
          </a:prstGeom>
          <a:noFill/>
        </p:spPr>
        <p:txBody>
          <a:bodyPr wrap="none" rtlCol="0">
            <a:spAutoFit/>
          </a:bodyPr>
          <a:lstStyle/>
          <a:p>
            <a:r>
              <a:rPr lang="fr-CA" dirty="0" err="1"/>
              <a:t>Previous</a:t>
            </a:r>
            <a:r>
              <a:rPr lang="fr-CA" dirty="0"/>
              <a:t> </a:t>
            </a:r>
            <a:r>
              <a:rPr lang="fr-CA" dirty="0" err="1"/>
              <a:t>student</a:t>
            </a:r>
            <a:endParaRPr lang="en-US" dirty="0"/>
          </a:p>
        </p:txBody>
      </p:sp>
      <p:sp>
        <p:nvSpPr>
          <p:cNvPr id="8" name="Rectangle 7"/>
          <p:cNvSpPr/>
          <p:nvPr/>
        </p:nvSpPr>
        <p:spPr>
          <a:xfrm>
            <a:off x="5099797" y="5167007"/>
            <a:ext cx="1992405" cy="369332"/>
          </a:xfrm>
          <a:prstGeom prst="rect">
            <a:avLst/>
          </a:prstGeom>
        </p:spPr>
        <p:txBody>
          <a:bodyPr wrap="none">
            <a:spAutoFit/>
          </a:bodyPr>
          <a:lstStyle/>
          <a:p>
            <a:r>
              <a:rPr lang="fr-CA" dirty="0"/>
              <a:t>The </a:t>
            </a:r>
            <a:r>
              <a:rPr lang="fr-CA" dirty="0" err="1"/>
              <a:t>way</a:t>
            </a:r>
            <a:r>
              <a:rPr lang="fr-CA" dirty="0"/>
              <a:t> I do </a:t>
            </a:r>
            <a:r>
              <a:rPr lang="fr-CA" dirty="0" err="1"/>
              <a:t>things</a:t>
            </a:r>
            <a:endParaRPr lang="en-US" dirty="0"/>
          </a:p>
        </p:txBody>
      </p:sp>
      <p:sp>
        <p:nvSpPr>
          <p:cNvPr id="26" name="TextBox 25"/>
          <p:cNvSpPr txBox="1"/>
          <p:nvPr/>
        </p:nvSpPr>
        <p:spPr>
          <a:xfrm>
            <a:off x="9120336" y="2763583"/>
            <a:ext cx="588494" cy="369332"/>
          </a:xfrm>
          <a:prstGeom prst="rect">
            <a:avLst/>
          </a:prstGeom>
          <a:noFill/>
        </p:spPr>
        <p:txBody>
          <a:bodyPr wrap="none" rtlCol="0">
            <a:spAutoFit/>
          </a:bodyPr>
          <a:lstStyle/>
          <a:p>
            <a:r>
              <a:rPr lang="fr-CA" dirty="0" err="1"/>
              <a:t>Pass</a:t>
            </a:r>
            <a:endParaRPr lang="en-US" dirty="0"/>
          </a:p>
        </p:txBody>
      </p:sp>
      <p:sp>
        <p:nvSpPr>
          <p:cNvPr id="27" name="TextBox 26"/>
          <p:cNvSpPr txBox="1"/>
          <p:nvPr/>
        </p:nvSpPr>
        <p:spPr>
          <a:xfrm>
            <a:off x="9120336" y="3756888"/>
            <a:ext cx="1074140" cy="369332"/>
          </a:xfrm>
          <a:prstGeom prst="rect">
            <a:avLst/>
          </a:prstGeom>
          <a:noFill/>
        </p:spPr>
        <p:txBody>
          <a:bodyPr wrap="none" rtlCol="0">
            <a:spAutoFit/>
          </a:bodyPr>
          <a:lstStyle/>
          <a:p>
            <a:r>
              <a:rPr lang="fr-CA" dirty="0"/>
              <a:t>Feedback</a:t>
            </a:r>
            <a:endParaRPr lang="en-US" dirty="0"/>
          </a:p>
        </p:txBody>
      </p:sp>
      <p:sp>
        <p:nvSpPr>
          <p:cNvPr id="28" name="TextBox 27"/>
          <p:cNvSpPr txBox="1"/>
          <p:nvPr/>
        </p:nvSpPr>
        <p:spPr>
          <a:xfrm>
            <a:off x="9120337" y="4672083"/>
            <a:ext cx="859659" cy="369332"/>
          </a:xfrm>
          <a:prstGeom prst="rect">
            <a:avLst/>
          </a:prstGeom>
          <a:noFill/>
        </p:spPr>
        <p:txBody>
          <a:bodyPr wrap="none" rtlCol="0">
            <a:spAutoFit/>
          </a:bodyPr>
          <a:lstStyle/>
          <a:p>
            <a:r>
              <a:rPr lang="fr-CA" dirty="0" err="1"/>
              <a:t>Entrust</a:t>
            </a:r>
            <a:endParaRPr lang="en-US" dirty="0"/>
          </a:p>
        </p:txBody>
      </p:sp>
    </p:spTree>
    <p:extLst>
      <p:ext uri="{BB962C8B-B14F-4D97-AF65-F5344CB8AC3E}">
        <p14:creationId xmlns:p14="http://schemas.microsoft.com/office/powerpoint/2010/main" val="2703109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cap="small" dirty="0" smtClean="0"/>
              <a:t>Clinical </a:t>
            </a:r>
            <a:r>
              <a:rPr lang="fr-CA" b="1" cap="small" dirty="0" err="1" smtClean="0"/>
              <a:t>reasoning</a:t>
            </a:r>
            <a:endParaRPr lang="en-US" b="1" cap="small"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2" descr="http://www.smw.ch/fileadmin/smw/images/SMW-13706-Fig-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979" y="1405720"/>
            <a:ext cx="7231229" cy="526489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688288" y="6516724"/>
            <a:ext cx="1841786" cy="307777"/>
          </a:xfrm>
          <a:prstGeom prst="rect">
            <a:avLst/>
          </a:prstGeom>
          <a:noFill/>
        </p:spPr>
        <p:txBody>
          <a:bodyPr wrap="none" rtlCol="0">
            <a:spAutoFit/>
          </a:bodyPr>
          <a:lstStyle/>
          <a:p>
            <a:r>
              <a:rPr lang="fr-CA" sz="1400" dirty="0" err="1"/>
              <a:t>Nendaz</a:t>
            </a:r>
            <a:r>
              <a:rPr lang="fr-CA" sz="1400" dirty="0"/>
              <a:t> &amp; Perrier 2012</a:t>
            </a:r>
            <a:endParaRPr lang="en-US" sz="1400" dirty="0"/>
          </a:p>
        </p:txBody>
      </p:sp>
      <p:sp>
        <p:nvSpPr>
          <p:cNvPr id="6" name="TextBox 5"/>
          <p:cNvSpPr txBox="1"/>
          <p:nvPr/>
        </p:nvSpPr>
        <p:spPr>
          <a:xfrm>
            <a:off x="8904312" y="1988840"/>
            <a:ext cx="620554" cy="369332"/>
          </a:xfrm>
          <a:prstGeom prst="rect">
            <a:avLst/>
          </a:prstGeom>
          <a:noFill/>
        </p:spPr>
        <p:txBody>
          <a:bodyPr wrap="none" rtlCol="0">
            <a:spAutoFit/>
          </a:bodyPr>
          <a:lstStyle/>
          <a:p>
            <a:r>
              <a:rPr lang="fr-CA" dirty="0"/>
              <a:t>Data</a:t>
            </a:r>
            <a:endParaRPr lang="en-US" dirty="0"/>
          </a:p>
        </p:txBody>
      </p:sp>
      <p:sp>
        <p:nvSpPr>
          <p:cNvPr id="7" name="TextBox 6"/>
          <p:cNvSpPr txBox="1"/>
          <p:nvPr/>
        </p:nvSpPr>
        <p:spPr>
          <a:xfrm>
            <a:off x="8688289" y="4135519"/>
            <a:ext cx="1501373" cy="369332"/>
          </a:xfrm>
          <a:prstGeom prst="rect">
            <a:avLst/>
          </a:prstGeom>
          <a:noFill/>
        </p:spPr>
        <p:txBody>
          <a:bodyPr wrap="none" rtlCol="0">
            <a:spAutoFit/>
          </a:bodyPr>
          <a:lstStyle/>
          <a:p>
            <a:r>
              <a:rPr lang="fr-CA" dirty="0" err="1"/>
              <a:t>Interpretation</a:t>
            </a:r>
            <a:endParaRPr lang="en-US" dirty="0"/>
          </a:p>
        </p:txBody>
      </p:sp>
      <p:sp>
        <p:nvSpPr>
          <p:cNvPr id="8" name="TextBox 7"/>
          <p:cNvSpPr txBox="1"/>
          <p:nvPr/>
        </p:nvSpPr>
        <p:spPr>
          <a:xfrm>
            <a:off x="8866890" y="5950191"/>
            <a:ext cx="979755" cy="369332"/>
          </a:xfrm>
          <a:prstGeom prst="rect">
            <a:avLst/>
          </a:prstGeom>
          <a:noFill/>
        </p:spPr>
        <p:txBody>
          <a:bodyPr wrap="none" rtlCol="0">
            <a:spAutoFit/>
          </a:bodyPr>
          <a:lstStyle/>
          <a:p>
            <a:r>
              <a:rPr lang="fr-CA" dirty="0" err="1"/>
              <a:t>Decision</a:t>
            </a:r>
            <a:endParaRPr lang="en-US" dirty="0"/>
          </a:p>
        </p:txBody>
      </p:sp>
    </p:spTree>
    <p:extLst>
      <p:ext uri="{BB962C8B-B14F-4D97-AF65-F5344CB8AC3E}">
        <p14:creationId xmlns:p14="http://schemas.microsoft.com/office/powerpoint/2010/main" val="1955200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3"/>
          <p:cNvSpPr>
            <a:spLocks noGrp="1" noChangeArrowheads="1"/>
          </p:cNvSpPr>
          <p:nvPr>
            <p:ph type="body" sz="half" idx="1"/>
          </p:nvPr>
        </p:nvSpPr>
        <p:spPr>
          <a:xfrm>
            <a:off x="2209800" y="1828800"/>
            <a:ext cx="4876800" cy="4876800"/>
          </a:xfrm>
        </p:spPr>
        <p:txBody>
          <a:bodyPr/>
          <a:lstStyle/>
          <a:p>
            <a:pPr>
              <a:lnSpc>
                <a:spcPct val="150000"/>
              </a:lnSpc>
              <a:spcAft>
                <a:spcPct val="5000"/>
              </a:spcAft>
              <a:defRPr/>
            </a:pPr>
            <a:r>
              <a:rPr lang="en-US" b="1" dirty="0">
                <a:solidFill>
                  <a:schemeClr val="tx1">
                    <a:lumMod val="95000"/>
                    <a:lumOff val="5000"/>
                  </a:schemeClr>
                </a:solidFill>
              </a:rPr>
              <a:t>W</a:t>
            </a:r>
            <a:r>
              <a:rPr lang="en-US" dirty="0">
                <a:solidFill>
                  <a:schemeClr val="tx1">
                    <a:lumMod val="95000"/>
                    <a:lumOff val="5000"/>
                  </a:schemeClr>
                </a:solidFill>
              </a:rPr>
              <a:t>hy do we </a:t>
            </a:r>
            <a:r>
              <a:rPr lang="en-US" dirty="0" smtClean="0">
                <a:solidFill>
                  <a:schemeClr val="tx1">
                    <a:lumMod val="95000"/>
                    <a:lumOff val="5000"/>
                  </a:schemeClr>
                </a:solidFill>
              </a:rPr>
              <a:t>assess?</a:t>
            </a:r>
            <a:endParaRPr lang="en-US" dirty="0">
              <a:solidFill>
                <a:schemeClr val="tx1">
                  <a:lumMod val="95000"/>
                  <a:lumOff val="5000"/>
                </a:schemeClr>
              </a:solidFill>
            </a:endParaRPr>
          </a:p>
          <a:p>
            <a:pPr>
              <a:lnSpc>
                <a:spcPct val="150000"/>
              </a:lnSpc>
              <a:spcAft>
                <a:spcPct val="5000"/>
              </a:spcAft>
              <a:defRPr/>
            </a:pPr>
            <a:r>
              <a:rPr lang="en-US" b="1" dirty="0">
                <a:solidFill>
                  <a:schemeClr val="tx1">
                    <a:lumMod val="95000"/>
                    <a:lumOff val="5000"/>
                  </a:schemeClr>
                </a:solidFill>
              </a:rPr>
              <a:t>W</a:t>
            </a:r>
            <a:r>
              <a:rPr lang="en-US" dirty="0">
                <a:solidFill>
                  <a:schemeClr val="tx1">
                    <a:lumMod val="95000"/>
                    <a:lumOff val="5000"/>
                  </a:schemeClr>
                </a:solidFill>
              </a:rPr>
              <a:t>hen do we </a:t>
            </a:r>
            <a:r>
              <a:rPr lang="en-US" dirty="0" smtClean="0">
                <a:solidFill>
                  <a:schemeClr val="tx1">
                    <a:lumMod val="95000"/>
                    <a:lumOff val="5000"/>
                  </a:schemeClr>
                </a:solidFill>
              </a:rPr>
              <a:t>assess?</a:t>
            </a:r>
            <a:endParaRPr lang="en-US" dirty="0">
              <a:solidFill>
                <a:schemeClr val="tx1">
                  <a:lumMod val="95000"/>
                  <a:lumOff val="5000"/>
                </a:schemeClr>
              </a:solidFill>
            </a:endParaRPr>
          </a:p>
          <a:p>
            <a:pPr eaLnBrk="1" hangingPunct="1">
              <a:lnSpc>
                <a:spcPct val="150000"/>
              </a:lnSpc>
              <a:spcAft>
                <a:spcPct val="5000"/>
              </a:spcAft>
              <a:defRPr/>
            </a:pPr>
            <a:r>
              <a:rPr lang="en-US" sz="3200" b="1" dirty="0">
                <a:solidFill>
                  <a:schemeClr val="tx1">
                    <a:lumMod val="95000"/>
                    <a:lumOff val="5000"/>
                  </a:schemeClr>
                </a:solidFill>
              </a:rPr>
              <a:t>W</a:t>
            </a:r>
            <a:r>
              <a:rPr lang="en-US" sz="3200" dirty="0">
                <a:solidFill>
                  <a:schemeClr val="tx1">
                    <a:lumMod val="95000"/>
                    <a:lumOff val="5000"/>
                  </a:schemeClr>
                </a:solidFill>
              </a:rPr>
              <a:t>hat do we assess?</a:t>
            </a:r>
          </a:p>
          <a:p>
            <a:pPr eaLnBrk="1" hangingPunct="1">
              <a:lnSpc>
                <a:spcPct val="150000"/>
              </a:lnSpc>
              <a:spcAft>
                <a:spcPct val="5000"/>
              </a:spcAft>
              <a:defRPr/>
            </a:pPr>
            <a:r>
              <a:rPr lang="en-US" sz="3200" dirty="0" err="1">
                <a:solidFill>
                  <a:schemeClr val="tx1">
                    <a:lumMod val="95000"/>
                    <a:lumOff val="5000"/>
                  </a:schemeClr>
                </a:solidFill>
              </a:rPr>
              <a:t>Ho</a:t>
            </a:r>
            <a:r>
              <a:rPr lang="en-US" sz="3200" b="1" dirty="0" err="1">
                <a:solidFill>
                  <a:schemeClr val="tx1">
                    <a:lumMod val="95000"/>
                    <a:lumOff val="5000"/>
                  </a:schemeClr>
                </a:solidFill>
              </a:rPr>
              <a:t>W</a:t>
            </a:r>
            <a:r>
              <a:rPr lang="en-US" sz="3200" dirty="0">
                <a:solidFill>
                  <a:schemeClr val="tx1">
                    <a:lumMod val="95000"/>
                    <a:lumOff val="5000"/>
                  </a:schemeClr>
                </a:solidFill>
              </a:rPr>
              <a:t> do we assess?</a:t>
            </a:r>
          </a:p>
          <a:p>
            <a:pPr eaLnBrk="1" hangingPunct="1">
              <a:lnSpc>
                <a:spcPct val="150000"/>
              </a:lnSpc>
              <a:spcAft>
                <a:spcPct val="5000"/>
              </a:spcAft>
              <a:defRPr/>
            </a:pPr>
            <a:r>
              <a:rPr lang="en-US" sz="3200" b="1" dirty="0">
                <a:solidFill>
                  <a:schemeClr val="tx1">
                    <a:lumMod val="95000"/>
                    <a:lumOff val="5000"/>
                  </a:schemeClr>
                </a:solidFill>
              </a:rPr>
              <a:t>W</a:t>
            </a:r>
            <a:r>
              <a:rPr lang="en-US" sz="3200" dirty="0">
                <a:solidFill>
                  <a:schemeClr val="tx1">
                    <a:lumMod val="95000"/>
                    <a:lumOff val="5000"/>
                  </a:schemeClr>
                </a:solidFill>
              </a:rPr>
              <a:t>ho assesses?</a:t>
            </a:r>
          </a:p>
        </p:txBody>
      </p:sp>
      <p:graphicFrame>
        <p:nvGraphicFramePr>
          <p:cNvPr id="5127" name="Object 7"/>
          <p:cNvGraphicFramePr>
            <a:graphicFrameLocks noGrp="1" noChangeAspect="1"/>
          </p:cNvGraphicFramePr>
          <p:nvPr>
            <p:ph sz="half" idx="2"/>
          </p:nvPr>
        </p:nvGraphicFramePr>
        <p:xfrm>
          <a:off x="7427913" y="2667000"/>
          <a:ext cx="1846262" cy="2514600"/>
        </p:xfrm>
        <a:graphic>
          <a:graphicData uri="http://schemas.openxmlformats.org/presentationml/2006/ole">
            <mc:AlternateContent xmlns:mc="http://schemas.openxmlformats.org/markup-compatibility/2006">
              <mc:Choice xmlns:v="urn:schemas-microsoft-com:vml" Requires="v">
                <p:oleObj spid="_x0000_s1038" name="Photo Editor Photo" r:id="rId4" imgW="581106" imgH="790476" progId="MSPhotoEd.3">
                  <p:embed/>
                </p:oleObj>
              </mc:Choice>
              <mc:Fallback>
                <p:oleObj name="Photo Editor Photo" r:id="rId4" imgW="581106" imgH="79047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7913" y="2667000"/>
                        <a:ext cx="184626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chemeClr val="accent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2"/>
          <p:cNvSpPr txBox="1">
            <a:spLocks noChangeArrowheads="1"/>
          </p:cNvSpPr>
          <p:nvPr/>
        </p:nvSpPr>
        <p:spPr bwMode="auto">
          <a:xfrm>
            <a:off x="900224" y="457200"/>
            <a:ext cx="7772400" cy="1143000"/>
          </a:xfrm>
          <a:prstGeom prst="rect">
            <a:avLst/>
          </a:prstGeom>
          <a:noFill/>
          <a:ln w="9525">
            <a:noFill/>
            <a:miter lim="800000"/>
            <a:headEnd/>
            <a:tailEnd/>
          </a:ln>
        </p:spPr>
        <p:txBody>
          <a:bodyPr anchor="ctr"/>
          <a:lstStyle/>
          <a:p>
            <a:pPr>
              <a:defRPr/>
            </a:pPr>
            <a:r>
              <a:rPr lang="en-US" sz="3600" b="1" kern="0" cap="all" dirty="0">
                <a:solidFill>
                  <a:schemeClr val="tx1">
                    <a:lumMod val="95000"/>
                    <a:lumOff val="5000"/>
                  </a:schemeClr>
                </a:solidFill>
                <a:latin typeface="Calibri" pitchFamily="34" charset="0"/>
                <a:ea typeface="+mj-ea"/>
                <a:cs typeface="+mj-cs"/>
              </a:rPr>
              <a:t>The “W-5” of assessment</a:t>
            </a:r>
          </a:p>
        </p:txBody>
      </p:sp>
    </p:spTree>
    <p:extLst>
      <p:ext uri="{BB962C8B-B14F-4D97-AF65-F5344CB8AC3E}">
        <p14:creationId xmlns:p14="http://schemas.microsoft.com/office/powerpoint/2010/main" val="1658642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Epstein 2007</a:t>
            </a:r>
            <a:endParaRPr lang="fr-FR" dirty="0"/>
          </a:p>
        </p:txBody>
      </p:sp>
      <p:sp>
        <p:nvSpPr>
          <p:cNvPr id="3" name="Espace réservé du contenu 2"/>
          <p:cNvSpPr>
            <a:spLocks noGrp="1"/>
          </p:cNvSpPr>
          <p:nvPr>
            <p:ph idx="1"/>
          </p:nvPr>
        </p:nvSpPr>
        <p:spPr/>
        <p:txBody>
          <a:bodyPr/>
          <a:lstStyle/>
          <a:p>
            <a:pPr marL="0" indent="0">
              <a:buNone/>
            </a:pPr>
            <a:r>
              <a:rPr lang="fr-FR" dirty="0" smtClean="0"/>
              <a:t>3 </a:t>
            </a:r>
            <a:r>
              <a:rPr lang="fr-FR" dirty="0" err="1" smtClean="0"/>
              <a:t>categories</a:t>
            </a:r>
            <a:r>
              <a:rPr lang="fr-FR" dirty="0" smtClean="0"/>
              <a:t> of goals for </a:t>
            </a:r>
            <a:r>
              <a:rPr lang="fr-FR" dirty="0" err="1" smtClean="0"/>
              <a:t>assessment</a:t>
            </a:r>
            <a:r>
              <a:rPr lang="fr-FR" dirty="0" smtClean="0"/>
              <a:t>:</a:t>
            </a:r>
          </a:p>
          <a:p>
            <a:pPr marL="457200" indent="-457200">
              <a:buFont typeface="+mj-lt"/>
              <a:buAutoNum type="arabicPeriod"/>
            </a:pPr>
            <a:r>
              <a:rPr lang="fr-FR" b="1" dirty="0" err="1"/>
              <a:t>Selection</a:t>
            </a:r>
            <a:r>
              <a:rPr lang="fr-FR" b="1" dirty="0"/>
              <a:t> </a:t>
            </a:r>
            <a:r>
              <a:rPr lang="fr-FR" b="1" dirty="0" err="1" smtClean="0"/>
              <a:t>purposes</a:t>
            </a:r>
            <a:r>
              <a:rPr lang="fr-FR" b="1" dirty="0" smtClean="0"/>
              <a:t> </a:t>
            </a:r>
            <a:r>
              <a:rPr lang="fr-FR" dirty="0" smtClean="0"/>
              <a:t>– </a:t>
            </a:r>
            <a:r>
              <a:rPr lang="fr-FR" dirty="0" err="1" smtClean="0"/>
              <a:t>choose</a:t>
            </a:r>
            <a:r>
              <a:rPr lang="fr-FR" dirty="0" smtClean="0"/>
              <a:t> </a:t>
            </a:r>
            <a:r>
              <a:rPr lang="fr-FR" dirty="0" err="1" smtClean="0"/>
              <a:t>students</a:t>
            </a:r>
            <a:r>
              <a:rPr lang="fr-FR" dirty="0" smtClean="0"/>
              <a:t> for positions </a:t>
            </a:r>
            <a:r>
              <a:rPr lang="fr-FR" dirty="0" err="1" smtClean="0"/>
              <a:t>where</a:t>
            </a:r>
            <a:r>
              <a:rPr lang="fr-FR" dirty="0" smtClean="0"/>
              <a:t> </a:t>
            </a:r>
            <a:r>
              <a:rPr lang="fr-FR" dirty="0" err="1" smtClean="0"/>
              <a:t>there</a:t>
            </a:r>
            <a:r>
              <a:rPr lang="fr-FR" dirty="0" smtClean="0"/>
              <a:t> are more candidates </a:t>
            </a:r>
            <a:r>
              <a:rPr lang="fr-FR" dirty="0" err="1" smtClean="0"/>
              <a:t>than</a:t>
            </a:r>
            <a:r>
              <a:rPr lang="fr-FR" dirty="0" smtClean="0"/>
              <a:t> places</a:t>
            </a:r>
            <a:endParaRPr lang="fr-FR" dirty="0"/>
          </a:p>
          <a:p>
            <a:pPr marL="457200" indent="-457200">
              <a:buFont typeface="+mj-lt"/>
              <a:buAutoNum type="arabicPeriod"/>
            </a:pPr>
            <a:r>
              <a:rPr lang="fr-FR" b="1" dirty="0" err="1" smtClean="0"/>
              <a:t>Protect</a:t>
            </a:r>
            <a:r>
              <a:rPr lang="fr-FR" b="1" dirty="0" smtClean="0"/>
              <a:t> patients </a:t>
            </a:r>
            <a:r>
              <a:rPr lang="fr-FR" dirty="0" smtClean="0"/>
              <a:t>– </a:t>
            </a:r>
            <a:r>
              <a:rPr lang="fr-FR" dirty="0" err="1" smtClean="0"/>
              <a:t>ensure</a:t>
            </a:r>
            <a:r>
              <a:rPr lang="fr-FR" dirty="0" smtClean="0"/>
              <a:t> </a:t>
            </a:r>
            <a:r>
              <a:rPr lang="fr-FR" dirty="0" err="1" smtClean="0"/>
              <a:t>that</a:t>
            </a:r>
            <a:r>
              <a:rPr lang="fr-FR" dirty="0" smtClean="0"/>
              <a:t> </a:t>
            </a:r>
            <a:r>
              <a:rPr lang="fr-FR" dirty="0" err="1" smtClean="0"/>
              <a:t>only</a:t>
            </a:r>
            <a:r>
              <a:rPr lang="fr-FR" dirty="0" smtClean="0"/>
              <a:t> </a:t>
            </a:r>
            <a:r>
              <a:rPr lang="fr-FR" dirty="0" err="1" smtClean="0"/>
              <a:t>competent</a:t>
            </a:r>
            <a:r>
              <a:rPr lang="fr-FR" dirty="0" smtClean="0"/>
              <a:t> </a:t>
            </a:r>
            <a:r>
              <a:rPr lang="fr-FR" dirty="0" err="1" smtClean="0"/>
              <a:t>individuals</a:t>
            </a:r>
            <a:r>
              <a:rPr lang="fr-FR" dirty="0" smtClean="0"/>
              <a:t> are </a:t>
            </a:r>
            <a:r>
              <a:rPr lang="fr-FR" dirty="0" err="1" smtClean="0"/>
              <a:t>allowed</a:t>
            </a:r>
            <a:r>
              <a:rPr lang="fr-FR" dirty="0" smtClean="0"/>
              <a:t> to practice</a:t>
            </a:r>
          </a:p>
          <a:p>
            <a:pPr marL="457200" indent="-457200">
              <a:buFont typeface="+mj-lt"/>
              <a:buAutoNum type="arabicPeriod"/>
            </a:pPr>
            <a:r>
              <a:rPr lang="fr-FR" b="1" dirty="0" err="1"/>
              <a:t>Optimize</a:t>
            </a:r>
            <a:r>
              <a:rPr lang="fr-FR" b="1" dirty="0"/>
              <a:t> </a:t>
            </a:r>
            <a:r>
              <a:rPr lang="fr-FR" b="1" dirty="0" err="1" smtClean="0"/>
              <a:t>learning</a:t>
            </a:r>
            <a:r>
              <a:rPr lang="fr-FR" b="1" dirty="0" smtClean="0"/>
              <a:t> </a:t>
            </a:r>
            <a:r>
              <a:rPr lang="fr-FR" dirty="0" smtClean="0"/>
              <a:t>– </a:t>
            </a:r>
            <a:r>
              <a:rPr lang="fr-FR" dirty="0" err="1" smtClean="0"/>
              <a:t>before</a:t>
            </a:r>
            <a:r>
              <a:rPr lang="fr-FR" dirty="0" smtClean="0"/>
              <a:t>, </a:t>
            </a:r>
            <a:r>
              <a:rPr lang="fr-FR" dirty="0" err="1" smtClean="0"/>
              <a:t>during</a:t>
            </a:r>
            <a:r>
              <a:rPr lang="fr-FR" dirty="0" smtClean="0"/>
              <a:t>, and </a:t>
            </a:r>
            <a:r>
              <a:rPr lang="fr-FR" dirty="0" err="1" smtClean="0"/>
              <a:t>after</a:t>
            </a:r>
            <a:r>
              <a:rPr lang="fr-FR" dirty="0" smtClean="0"/>
              <a:t> the </a:t>
            </a:r>
            <a:r>
              <a:rPr lang="fr-FR" dirty="0" err="1" smtClean="0"/>
              <a:t>assessment</a:t>
            </a:r>
            <a:endParaRPr lang="fr-FR" dirty="0"/>
          </a:p>
          <a:p>
            <a:pPr marL="457200" indent="-457200">
              <a:buFont typeface="+mj-lt"/>
              <a:buAutoNum type="arabicPeriod"/>
            </a:pPr>
            <a:endParaRPr lang="fr-FR" dirty="0" smtClean="0"/>
          </a:p>
        </p:txBody>
      </p:sp>
    </p:spTree>
    <p:extLst>
      <p:ext uri="{BB962C8B-B14F-4D97-AF65-F5344CB8AC3E}">
        <p14:creationId xmlns:p14="http://schemas.microsoft.com/office/powerpoint/2010/main" val="2108535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Optimizing</a:t>
            </a:r>
            <a:r>
              <a:rPr lang="fr-FR" dirty="0" smtClean="0"/>
              <a:t> </a:t>
            </a:r>
            <a:r>
              <a:rPr lang="fr-FR" dirty="0" err="1" smtClean="0"/>
              <a:t>learning</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err="1" smtClean="0"/>
              <a:t>Before</a:t>
            </a:r>
            <a:r>
              <a:rPr lang="fr-FR" dirty="0" smtClean="0"/>
              <a:t> the </a:t>
            </a:r>
            <a:r>
              <a:rPr lang="fr-FR" dirty="0" err="1" smtClean="0"/>
              <a:t>assessment</a:t>
            </a:r>
            <a:endParaRPr lang="fr-FR" dirty="0"/>
          </a:p>
          <a:p>
            <a:pPr lvl="1"/>
            <a:r>
              <a:rPr lang="fr-FR" dirty="0" smtClean="0"/>
              <a:t>Objectives </a:t>
            </a:r>
            <a:r>
              <a:rPr lang="fr-FR" dirty="0" err="1" smtClean="0"/>
              <a:t>convey</a:t>
            </a:r>
            <a:r>
              <a:rPr lang="fr-FR" dirty="0" smtClean="0"/>
              <a:t> </a:t>
            </a:r>
            <a:r>
              <a:rPr lang="fr-FR" dirty="0" err="1" smtClean="0"/>
              <a:t>what</a:t>
            </a:r>
            <a:r>
              <a:rPr lang="fr-FR" dirty="0" smtClean="0"/>
              <a:t> </a:t>
            </a:r>
            <a:r>
              <a:rPr lang="fr-FR" dirty="0" err="1" smtClean="0"/>
              <a:t>is</a:t>
            </a:r>
            <a:r>
              <a:rPr lang="fr-FR" dirty="0" smtClean="0"/>
              <a:t> important to </a:t>
            </a:r>
            <a:r>
              <a:rPr lang="fr-FR" dirty="0" err="1" smtClean="0"/>
              <a:t>learn</a:t>
            </a:r>
            <a:endParaRPr lang="fr-FR" dirty="0" smtClean="0"/>
          </a:p>
          <a:p>
            <a:pPr lvl="1"/>
            <a:r>
              <a:rPr lang="fr-FR" dirty="0" err="1" smtClean="0"/>
              <a:t>Extrinsic</a:t>
            </a:r>
            <a:r>
              <a:rPr lang="fr-FR" dirty="0" smtClean="0"/>
              <a:t> motivation</a:t>
            </a:r>
          </a:p>
          <a:p>
            <a:r>
              <a:rPr lang="fr-FR" b="1" dirty="0" err="1" smtClean="0"/>
              <a:t>During</a:t>
            </a:r>
            <a:r>
              <a:rPr lang="fr-FR" dirty="0" smtClean="0"/>
              <a:t> the </a:t>
            </a:r>
            <a:r>
              <a:rPr lang="fr-FR" dirty="0" err="1" smtClean="0"/>
              <a:t>assessment</a:t>
            </a:r>
            <a:r>
              <a:rPr lang="fr-FR" dirty="0" smtClean="0"/>
              <a:t> </a:t>
            </a:r>
            <a:r>
              <a:rPr lang="fr-FR" dirty="0" err="1" smtClean="0"/>
              <a:t>period</a:t>
            </a:r>
            <a:endParaRPr lang="fr-FR" dirty="0"/>
          </a:p>
          <a:p>
            <a:pPr lvl="1"/>
            <a:r>
              <a:rPr lang="fr-FR" dirty="0" err="1"/>
              <a:t>P</a:t>
            </a:r>
            <a:r>
              <a:rPr lang="fr-FR" dirty="0" err="1" smtClean="0"/>
              <a:t>rovides</a:t>
            </a:r>
            <a:r>
              <a:rPr lang="fr-FR" dirty="0" smtClean="0"/>
              <a:t> an </a:t>
            </a:r>
            <a:r>
              <a:rPr lang="fr-FR" dirty="0" err="1" smtClean="0"/>
              <a:t>opportunity</a:t>
            </a:r>
            <a:r>
              <a:rPr lang="fr-FR" dirty="0" smtClean="0"/>
              <a:t> to practice and </a:t>
            </a:r>
            <a:r>
              <a:rPr lang="fr-FR" dirty="0" err="1" smtClean="0"/>
              <a:t>hence</a:t>
            </a:r>
            <a:r>
              <a:rPr lang="fr-FR" dirty="0" smtClean="0"/>
              <a:t> to </a:t>
            </a:r>
            <a:r>
              <a:rPr lang="fr-FR" dirty="0" err="1" smtClean="0"/>
              <a:t>increase</a:t>
            </a:r>
            <a:r>
              <a:rPr lang="fr-FR" dirty="0" smtClean="0"/>
              <a:t> </a:t>
            </a:r>
            <a:r>
              <a:rPr lang="fr-FR" dirty="0" err="1" smtClean="0"/>
              <a:t>retention</a:t>
            </a:r>
            <a:endParaRPr lang="fr-FR" dirty="0" smtClean="0"/>
          </a:p>
          <a:p>
            <a:r>
              <a:rPr lang="fr-FR" b="1" dirty="0" err="1" smtClean="0"/>
              <a:t>After</a:t>
            </a:r>
            <a:r>
              <a:rPr lang="fr-FR" dirty="0" smtClean="0"/>
              <a:t> the </a:t>
            </a:r>
            <a:r>
              <a:rPr lang="fr-FR" dirty="0" err="1" smtClean="0"/>
              <a:t>assessment</a:t>
            </a:r>
            <a:r>
              <a:rPr lang="fr-FR" dirty="0"/>
              <a:t> </a:t>
            </a:r>
            <a:endParaRPr lang="fr-FR" dirty="0" smtClean="0"/>
          </a:p>
          <a:p>
            <a:pPr lvl="1"/>
            <a:r>
              <a:rPr lang="fr-FR" dirty="0" err="1"/>
              <a:t>P</a:t>
            </a:r>
            <a:r>
              <a:rPr lang="fr-FR" dirty="0" err="1" smtClean="0"/>
              <a:t>rovides</a:t>
            </a:r>
            <a:r>
              <a:rPr lang="fr-FR" dirty="0" smtClean="0"/>
              <a:t> feedback to </a:t>
            </a:r>
            <a:r>
              <a:rPr lang="fr-FR" dirty="0" err="1" smtClean="0"/>
              <a:t>students</a:t>
            </a:r>
            <a:r>
              <a:rPr lang="fr-FR" dirty="0" smtClean="0"/>
              <a:t> to direct future </a:t>
            </a:r>
            <a:r>
              <a:rPr lang="fr-FR" dirty="0" err="1" smtClean="0"/>
              <a:t>learning</a:t>
            </a:r>
            <a:endParaRPr lang="fr-FR" dirty="0"/>
          </a:p>
          <a:p>
            <a:pPr lvl="1"/>
            <a:r>
              <a:rPr lang="fr-FR" dirty="0" err="1" smtClean="0"/>
              <a:t>Provides</a:t>
            </a:r>
            <a:r>
              <a:rPr lang="fr-FR" dirty="0" smtClean="0"/>
              <a:t> feedback to </a:t>
            </a:r>
            <a:r>
              <a:rPr lang="fr-FR" dirty="0" err="1" smtClean="0"/>
              <a:t>educators</a:t>
            </a:r>
            <a:r>
              <a:rPr lang="fr-FR" dirty="0" smtClean="0"/>
              <a:t> to direct curriculum</a:t>
            </a:r>
          </a:p>
          <a:p>
            <a:pPr lvl="1"/>
            <a:r>
              <a:rPr lang="fr-FR" dirty="0" err="1" smtClean="0"/>
              <a:t>Ensures</a:t>
            </a:r>
            <a:r>
              <a:rPr lang="fr-FR" dirty="0" smtClean="0"/>
              <a:t> </a:t>
            </a:r>
            <a:r>
              <a:rPr lang="fr-FR" dirty="0" err="1" smtClean="0"/>
              <a:t>students</a:t>
            </a:r>
            <a:r>
              <a:rPr lang="fr-FR" dirty="0" smtClean="0"/>
              <a:t> have met </a:t>
            </a:r>
            <a:r>
              <a:rPr lang="fr-FR" dirty="0" err="1" smtClean="0"/>
              <a:t>prerequisites</a:t>
            </a:r>
            <a:r>
              <a:rPr lang="fr-FR" dirty="0" smtClean="0"/>
              <a:t> to </a:t>
            </a:r>
            <a:r>
              <a:rPr lang="fr-FR" dirty="0" err="1" smtClean="0"/>
              <a:t>progress</a:t>
            </a:r>
            <a:r>
              <a:rPr lang="fr-FR" dirty="0" smtClean="0"/>
              <a:t> in training</a:t>
            </a:r>
            <a:endParaRPr lang="fr-FR" dirty="0"/>
          </a:p>
          <a:p>
            <a:pPr lvl="1"/>
            <a:r>
              <a:rPr lang="fr-FR" dirty="0" smtClean="0"/>
              <a:t>Identifies </a:t>
            </a:r>
            <a:r>
              <a:rPr lang="fr-FR" dirty="0" err="1" smtClean="0"/>
              <a:t>students</a:t>
            </a:r>
            <a:r>
              <a:rPr lang="fr-FR" dirty="0" smtClean="0"/>
              <a:t> in </a:t>
            </a:r>
            <a:r>
              <a:rPr lang="fr-FR" dirty="0" err="1" smtClean="0"/>
              <a:t>need</a:t>
            </a:r>
            <a:r>
              <a:rPr lang="fr-FR" dirty="0" smtClean="0"/>
              <a:t> of </a:t>
            </a:r>
            <a:r>
              <a:rPr lang="fr-FR" dirty="0" err="1" smtClean="0"/>
              <a:t>remediation</a:t>
            </a:r>
            <a:endParaRPr lang="fr-FR" dirty="0"/>
          </a:p>
        </p:txBody>
      </p:sp>
    </p:spTree>
    <p:extLst>
      <p:ext uri="{BB962C8B-B14F-4D97-AF65-F5344CB8AC3E}">
        <p14:creationId xmlns:p14="http://schemas.microsoft.com/office/powerpoint/2010/main" val="2040449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0" indent="0">
              <a:buNone/>
            </a:pPr>
            <a:r>
              <a:rPr lang="en-US" dirty="0"/>
              <a:t>Why assess students</a:t>
            </a:r>
            <a:r>
              <a:rPr lang="en-US" dirty="0" smtClean="0"/>
              <a:t>?</a:t>
            </a:r>
          </a:p>
          <a:p>
            <a:pPr marL="0" indent="0">
              <a:buNone/>
            </a:pPr>
            <a:endParaRPr lang="en-US" dirty="0"/>
          </a:p>
          <a:p>
            <a:r>
              <a:rPr lang="en-US" dirty="0" smtClean="0"/>
              <a:t>Tells students what is important to know</a:t>
            </a:r>
          </a:p>
          <a:p>
            <a:r>
              <a:rPr lang="en-US" dirty="0" smtClean="0"/>
              <a:t>Allows monitoring of progress </a:t>
            </a:r>
          </a:p>
          <a:p>
            <a:r>
              <a:rPr lang="en-US" dirty="0" smtClean="0"/>
              <a:t>Enhances learning and retention</a:t>
            </a:r>
          </a:p>
          <a:p>
            <a:r>
              <a:rPr lang="en-US" dirty="0" smtClean="0"/>
              <a:t>Increases motivation and commitment</a:t>
            </a:r>
            <a:endParaRPr lang="en-US" dirty="0"/>
          </a:p>
        </p:txBody>
      </p:sp>
    </p:spTree>
    <p:extLst>
      <p:ext uri="{BB962C8B-B14F-4D97-AF65-F5344CB8AC3E}">
        <p14:creationId xmlns:p14="http://schemas.microsoft.com/office/powerpoint/2010/main" val="295860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should we assess?</a:t>
            </a:r>
            <a:endParaRPr lang="en-US" dirty="0"/>
          </a:p>
        </p:txBody>
      </p:sp>
      <p:sp>
        <p:nvSpPr>
          <p:cNvPr id="3" name="Content Placeholder 2"/>
          <p:cNvSpPr>
            <a:spLocks noGrp="1"/>
          </p:cNvSpPr>
          <p:nvPr>
            <p:ph sz="half" idx="1"/>
          </p:nvPr>
        </p:nvSpPr>
        <p:spPr>
          <a:xfrm>
            <a:off x="2057400" y="1680655"/>
            <a:ext cx="8272243" cy="5055109"/>
          </a:xfrm>
        </p:spPr>
        <p:txBody>
          <a:bodyPr>
            <a:normAutofit/>
          </a:bodyPr>
          <a:lstStyle/>
          <a:p>
            <a:pPr>
              <a:buNone/>
            </a:pPr>
            <a:r>
              <a:rPr lang="en-US" sz="3200" i="1" dirty="0"/>
              <a:t>If you ask students…</a:t>
            </a:r>
          </a:p>
          <a:p>
            <a:pPr>
              <a:buNone/>
            </a:pPr>
            <a:endParaRPr lang="en-US" sz="5200" i="1" dirty="0"/>
          </a:p>
          <a:p>
            <a:pPr>
              <a:buNone/>
            </a:pPr>
            <a:r>
              <a:rPr lang="en-US" sz="3200" i="1" dirty="0"/>
              <a:t>“ … we are always being assessed …”</a:t>
            </a:r>
          </a:p>
          <a:p>
            <a:pPr>
              <a:buNone/>
            </a:pPr>
            <a:endParaRPr lang="en-US" sz="4000" i="1" dirty="0"/>
          </a:p>
          <a:p>
            <a:pPr>
              <a:buNone/>
            </a:pPr>
            <a:r>
              <a:rPr lang="en-US" sz="3200" i="1" dirty="0"/>
              <a:t>                         “…we never get feedback…”</a:t>
            </a:r>
          </a:p>
          <a:p>
            <a:pPr>
              <a:buNone/>
            </a:pPr>
            <a:endParaRPr lang="en-US" sz="3200" i="1" dirty="0"/>
          </a:p>
          <a:p>
            <a:pPr>
              <a:buNone/>
            </a:pPr>
            <a:endParaRPr lang="en-US" sz="3200" i="1" dirty="0"/>
          </a:p>
        </p:txBody>
      </p:sp>
    </p:spTree>
    <p:extLst>
      <p:ext uri="{BB962C8B-B14F-4D97-AF65-F5344CB8AC3E}">
        <p14:creationId xmlns:p14="http://schemas.microsoft.com/office/powerpoint/2010/main" val="4146589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1232</Words>
  <Application>Microsoft Office PowerPoint</Application>
  <PresentationFormat>Custom</PresentationFormat>
  <Paragraphs>230</Paragraphs>
  <Slides>24</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Photo Editor Photo</vt:lpstr>
      <vt:lpstr>Principles of assessment  in the clinical setting</vt:lpstr>
      <vt:lpstr>Assessment is challenging  'you don't want to sort of be the one who sticks the knife in them'</vt:lpstr>
      <vt:lpstr>Assessment as educational reasoning</vt:lpstr>
      <vt:lpstr>Clinical reasoning</vt:lpstr>
      <vt:lpstr>PowerPoint Presentation</vt:lpstr>
      <vt:lpstr>Epstein 2007</vt:lpstr>
      <vt:lpstr>Optimizing learning</vt:lpstr>
      <vt:lpstr>Summary</vt:lpstr>
      <vt:lpstr>When should we assess?</vt:lpstr>
      <vt:lpstr>The Assessment Continuum</vt:lpstr>
      <vt:lpstr>The Assessment Continuum</vt:lpstr>
      <vt:lpstr>What Do We assess?</vt:lpstr>
      <vt:lpstr>What Do We assess?</vt:lpstr>
      <vt:lpstr>What Do We assess?</vt:lpstr>
      <vt:lpstr>What Do We assess?</vt:lpstr>
      <vt:lpstr>PowerPoint Presentation</vt:lpstr>
      <vt:lpstr>How do we assess?</vt:lpstr>
      <vt:lpstr>How do we assess?</vt:lpstr>
      <vt:lpstr>Reliability</vt:lpstr>
      <vt:lpstr>Reliability and validity</vt:lpstr>
      <vt:lpstr>To Improve Reliability of your Assessment Program… Multiply!</vt:lpstr>
      <vt:lpstr>PowerPoint Presentation</vt:lpstr>
      <vt:lpstr>The Bottom Line</vt:lpstr>
      <vt:lpstr>In summary:</vt:lpstr>
    </vt:vector>
  </TitlesOfParts>
  <Company>McGill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Fac Dev Events</dc:creator>
  <cp:lastModifiedBy>Administrator</cp:lastModifiedBy>
  <cp:revision>15</cp:revision>
  <dcterms:created xsi:type="dcterms:W3CDTF">2015-04-13T17:24:55Z</dcterms:created>
  <dcterms:modified xsi:type="dcterms:W3CDTF">2015-06-04T05:08:06Z</dcterms:modified>
</cp:coreProperties>
</file>